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Libre Franklin"/>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WXtWt0Ax2i+fxWU+xHZKaNDjx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ibreFranklin-regular.fntdata"/><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LibreFranklin-italic.fntdata"/><Relationship Id="rId25" Type="http://schemas.openxmlformats.org/officeDocument/2006/relationships/font" Target="fonts/LibreFranklin-bold.fntdata"/><Relationship Id="rId28" Type="http://customschemas.google.com/relationships/presentationmetadata" Target="metadata"/><Relationship Id="rId27" Type="http://schemas.openxmlformats.org/officeDocument/2006/relationships/font" Target="fonts/LibreFranklin-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122e5e52e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050">
                <a:solidFill>
                  <a:schemeClr val="dk1"/>
                </a:solidFill>
              </a:rPr>
              <a:t>Hello everybody, thanks for watching this video. We are group “shoes for life”, and we have 4 group members . The name of project is Online Fitting room. </a:t>
            </a:r>
            <a:endParaRPr sz="1050">
              <a:solidFill>
                <a:schemeClr val="dk1"/>
              </a:solidFill>
            </a:endParaRPr>
          </a:p>
          <a:p>
            <a:pPr indent="0" lvl="0" marL="0" rtl="0" algn="l">
              <a:spcBef>
                <a:spcPts val="0"/>
              </a:spcBef>
              <a:spcAft>
                <a:spcPts val="0"/>
              </a:spcAft>
              <a:buNone/>
            </a:pPr>
            <a:r>
              <a:t/>
            </a:r>
            <a:endParaRPr/>
          </a:p>
        </p:txBody>
      </p:sp>
      <p:sp>
        <p:nvSpPr>
          <p:cNvPr id="188" name="Google Shape;188;gb122e5e52e_6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last part of our pipeline is to stitch shoe images together by finding correspondences across shoe segmentations.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The </a:t>
            </a:r>
            <a:r>
              <a:rPr lang="en-US"/>
              <a:t>third and </a:t>
            </a:r>
            <a:r>
              <a:rPr lang="en-US"/>
              <a:t>last of our pipeline is finding feature points correspondences across shoe segmentations and stitching shoe images together.</a:t>
            </a:r>
            <a:endParaRPr/>
          </a:p>
        </p:txBody>
      </p:sp>
      <p:sp>
        <p:nvSpPr>
          <p:cNvPr id="311" name="Google Shape;3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122e5e52e_2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122e5e52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do so, we first perform PCA to find the </a:t>
            </a:r>
            <a:r>
              <a:rPr lang="en-US">
                <a:solidFill>
                  <a:schemeClr val="dk1"/>
                </a:solidFill>
              </a:rPr>
              <a:t>direction of the largest eigenvector as shown by the red dashed-lines on the slide.</a:t>
            </a:r>
            <a:endParaRPr>
              <a:solidFill>
                <a:schemeClr val="dk1"/>
              </a:solidFill>
            </a:endParaRPr>
          </a:p>
          <a:p>
            <a:pPr indent="0" lvl="0" marL="0" rtl="0" algn="l">
              <a:spcBef>
                <a:spcPts val="0"/>
              </a:spcBef>
              <a:spcAft>
                <a:spcPts val="0"/>
              </a:spcAft>
              <a:buNone/>
            </a:pPr>
            <a:r>
              <a:rPr lang="en-US">
                <a:solidFill>
                  <a:schemeClr val="dk1"/>
                </a:solidFill>
              </a:rPr>
              <a:t>Then we rotate the images such that these eigenvectors are aligned horizontally.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To stitch the image of the retail shoe to the user</a:t>
            </a:r>
            <a:r>
              <a:rPr lang="en-US"/>
              <a:t>’s</a:t>
            </a:r>
            <a:r>
              <a:rPr lang="en-US"/>
              <a:t> shoe, we need to find corresponding feature points between </a:t>
            </a:r>
            <a:r>
              <a:rPr lang="en-US"/>
              <a:t>these </a:t>
            </a:r>
            <a:r>
              <a:rPr lang="en-US"/>
              <a:t>shoes.</a:t>
            </a:r>
            <a:endParaRPr/>
          </a:p>
          <a:p>
            <a:pPr indent="0" lvl="0" marL="0" rtl="0" algn="l">
              <a:spcBef>
                <a:spcPts val="0"/>
              </a:spcBef>
              <a:spcAft>
                <a:spcPts val="0"/>
              </a:spcAft>
              <a:buNone/>
            </a:pPr>
            <a:r>
              <a:rPr lang="en-US"/>
              <a:t>To find these feature points, we first </a:t>
            </a:r>
            <a:r>
              <a:rPr lang="en-US">
                <a:solidFill>
                  <a:schemeClr val="dk1"/>
                </a:solidFill>
              </a:rPr>
              <a:t>perform PCA on the pixel coordinates in the segmentation map and compute the direction of the largest eigenvector as shown in red dashed-lines on the slide. We then rotate the images such that these eigenvectors are aligned horizontally.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Only specially for the user’s shoe, we rotate the image in both directions to create two orientations, because it is possible the user shoe is upside-down in image such as when the user is running (shown in this image).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122e5e52e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122e5e52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Only specially for the user’s shoe, we rotate the image in both directions to create two orientations, as shown by the two images on the right. This way one of these two orientations would have the right side up even if the user’s shoe was originally upside-down or slanted.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So, once the eigenvectors are aligned horizontally as shown by the dashed green lines, we make vertical and horizontal cuts to extract contour points. For each shoe orientation, the contour points from vertical cuts are are shown in blue, whereas ones from horizontal cuts are shown in yellow.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On the right we can see that the user shoe has create two different orientations. This way at least one of these two orientations would have the right side up even if the original user shoe the shoe started upside-down or slanted.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o</a:t>
            </a:r>
            <a:r>
              <a:rPr lang="en-US"/>
              <a:t>nce the eigenvectors are aligned horizontally shown by the dashed green lines, we make vertical and horizontal cuts across the segmentation maps to extract contour points that we will use as our feature points. For each shoe orientation, feature points from vertical cuts are </a:t>
            </a:r>
            <a:r>
              <a:rPr lang="en-US">
                <a:solidFill>
                  <a:schemeClr val="dk1"/>
                </a:solidFill>
              </a:rPr>
              <a:t>are shown in </a:t>
            </a:r>
            <a:r>
              <a:rPr lang="en-US"/>
              <a:t>blue, whereas feature points from horizontal cuts are shown in yellow.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correspondences between these contour points are made later on such that</a:t>
            </a:r>
            <a:endParaRPr/>
          </a:p>
          <a:p>
            <a:pPr indent="0" lvl="0" marL="0" rtl="0" algn="l">
              <a:spcBef>
                <a:spcPts val="0"/>
              </a:spcBef>
              <a:spcAft>
                <a:spcPts val="0"/>
              </a:spcAft>
              <a:buNone/>
            </a:pPr>
            <a:r>
              <a:rPr lang="en-US"/>
              <a:t>contour points from the leftmost vertical cut of one shoe corresponds to the contour points from the leftmost vertical cut of another shoe and so forth.</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122e5e52e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122e5e52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a:t>
            </a:r>
            <a:r>
              <a:rPr lang="en-US">
                <a:solidFill>
                  <a:schemeClr val="dk1"/>
                </a:solidFill>
              </a:rPr>
              <a:t>ow that we have these feature points,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need to find the transformation that will convert the shape of the retail shoe into the shape of the  user’s shoe.</a:t>
            </a:r>
            <a:endParaRPr>
              <a:solidFill>
                <a:schemeClr val="dk1"/>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n</a:t>
            </a:r>
            <a:r>
              <a:rPr lang="en-US"/>
              <a:t>ow we have the feature points and their correspondences across shoes,</a:t>
            </a:r>
            <a:endParaRPr/>
          </a:p>
          <a:p>
            <a:pPr indent="0" lvl="0" marL="0" rtl="0" algn="l">
              <a:spcBef>
                <a:spcPts val="0"/>
              </a:spcBef>
              <a:spcAft>
                <a:spcPts val="0"/>
              </a:spcAft>
              <a:buNone/>
            </a:pPr>
            <a:r>
              <a:rPr lang="en-US"/>
              <a:t>we need to find the </a:t>
            </a:r>
            <a:r>
              <a:rPr lang="en-US"/>
              <a:t>transformation</a:t>
            </a:r>
            <a:r>
              <a:rPr lang="en-US"/>
              <a:t> that will convert the shape of the retail shoe into the shape of the  user’s shoe.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122e5e52e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122e5e52e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For transformation, we consider both similarity and homography, because</a:t>
            </a:r>
            <a:r>
              <a:rPr lang="en-US">
                <a:solidFill>
                  <a:schemeClr val="dk1"/>
                </a:solidFill>
              </a:rPr>
              <a:t> while homography provides a more versatile transformation, it can overfit to the dimensions of the user’s shoes. From this slide, we can see that similarity transform produces a better looking results because homography transform vertically scaled down the retail shoe to overfit to the short height of the user shoe.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This leads us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There are two type of transformation we can consider: similarity and homography.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Similarity transform only allow four degrees of freedom: rotation, scale and horizontal and vertical translation, </a:t>
            </a:r>
            <a:endParaRPr/>
          </a:p>
          <a:p>
            <a:pPr indent="0" lvl="0" marL="0" rtl="0" algn="l">
              <a:spcBef>
                <a:spcPts val="0"/>
              </a:spcBef>
              <a:spcAft>
                <a:spcPts val="0"/>
              </a:spcAft>
              <a:buNone/>
            </a:pPr>
            <a:r>
              <a:rPr lang="en-US"/>
              <a:t>and homography transform allows eight degrees of freedom. While homography provides a more versatile transformation since it allows higher degree of freedom, it can overfit to width and height differences of the shoes, which can be undesirable at times. From the image shown on the slide, we can see that homography transform vertically scaled down the retailer shoe to overfit to the short height of the occluded shoe.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Hence, one type works better than the other depending on the situation, and we need to consider both options.</a:t>
            </a:r>
            <a:endParaRPr/>
          </a:p>
          <a:p>
            <a:pPr indent="0" lvl="0" marL="0" rtl="0" algn="l">
              <a:spcBef>
                <a:spcPts val="0"/>
              </a:spcBef>
              <a:spcAft>
                <a:spcPts val="0"/>
              </a:spcAft>
              <a:buNone/>
            </a:pPr>
            <a:r>
              <a:rPr lang="en-US"/>
              <a:t>This leads 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2e5e52e_2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2e5e52e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This leads us to having 2 types of transformation, 2 types of retail shoe orientations, and 2 types of user shoe orientations.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 total 8 combinations to consider.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Among these 8 combinations, we pick the best 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t>
            </a:r>
            <a:endParaRPr>
              <a:solidFill>
                <a:schemeClr val="dk1"/>
              </a:solidFill>
            </a:endParaRPr>
          </a:p>
          <a:p>
            <a:pPr indent="0" lvl="0" marL="0" rtl="0" algn="l">
              <a:spcBef>
                <a:spcPts val="0"/>
              </a:spcBef>
              <a:spcAft>
                <a:spcPts val="0"/>
              </a:spcAft>
              <a:buNone/>
            </a:pPr>
            <a:r>
              <a:rPr lang="en-US">
                <a:solidFill>
                  <a:schemeClr val="dk1"/>
                </a:solidFill>
              </a:rPr>
              <a:t>This leads to  2 types of transformation, 2 types of retail shoe orientations, and 2 user shoe orientations.</a:t>
            </a:r>
            <a:endParaRPr>
              <a:solidFill>
                <a:schemeClr val="dk1"/>
              </a:solidFill>
            </a:endParaRPr>
          </a:p>
          <a:p>
            <a:pPr indent="0" lvl="0" marL="0" rtl="0" algn="l">
              <a:spcBef>
                <a:spcPts val="0"/>
              </a:spcBef>
              <a:spcAft>
                <a:spcPts val="0"/>
              </a:spcAft>
              <a:buNone/>
            </a:pPr>
            <a:r>
              <a:rPr lang="en-US">
                <a:solidFill>
                  <a:schemeClr val="dk1"/>
                </a:solidFill>
              </a:rPr>
              <a:t>a total 8 combinations to consider when picking the best stitching for a shoe.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How we pick...</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122e5e52e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122e5e52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Among these 8 combinations, we pick the best one….</a:t>
            </a:r>
            <a:endParaRPr>
              <a:solidFill>
                <a:schemeClr val="dk1"/>
              </a:solidFill>
            </a:endParaRPr>
          </a:p>
          <a:p>
            <a:pPr indent="0" lvl="0" marL="0" rtl="0" algn="l">
              <a:spcBef>
                <a:spcPts val="0"/>
              </a:spcBef>
              <a:spcAft>
                <a:spcPts val="0"/>
              </a:spcAft>
              <a:buNone/>
            </a:pPr>
            <a:r>
              <a:rPr lang="en-US">
                <a:solidFill>
                  <a:schemeClr val="dk1"/>
                </a:solidFill>
              </a:rPr>
              <a:t>by first picking the best matching among the four similarity transform,</a:t>
            </a:r>
            <a:endParaRPr>
              <a:solidFill>
                <a:schemeClr val="dk1"/>
              </a:solidFill>
            </a:endParaRPr>
          </a:p>
          <a:p>
            <a:pPr indent="0" lvl="0" marL="0" rtl="0" algn="l">
              <a:spcBef>
                <a:spcPts val="0"/>
              </a:spcBef>
              <a:spcAft>
                <a:spcPts val="0"/>
              </a:spcAft>
              <a:buNone/>
            </a:pPr>
            <a:r>
              <a:rPr lang="en-US">
                <a:solidFill>
                  <a:schemeClr val="dk1"/>
                </a:solidFill>
              </a:rPr>
              <a:t>where we maximize the number of inliers returned by the RANSAC algorithm, THEN minimize the least squares error for those inliers. </a:t>
            </a:r>
            <a:endParaRPr>
              <a:solidFill>
                <a:schemeClr val="dk1"/>
              </a:solidFill>
            </a:endParaRPr>
          </a:p>
          <a:p>
            <a:pPr indent="0" lvl="0" marL="0" rtl="0" algn="l">
              <a:spcBef>
                <a:spcPts val="0"/>
              </a:spcBef>
              <a:spcAft>
                <a:spcPts val="0"/>
              </a:spcAft>
              <a:buNone/>
            </a:pPr>
            <a:r>
              <a:rPr lang="en-US">
                <a:solidFill>
                  <a:schemeClr val="dk1"/>
                </a:solidFill>
              </a:rPr>
              <a:t>The best match is shown by the red arrow on the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Then we do the same for the homography transform.</a:t>
            </a:r>
            <a:endParaRPr>
              <a:solidFill>
                <a:schemeClr val="dk1"/>
              </a:solidFill>
            </a:endParaRPr>
          </a:p>
          <a:p>
            <a:pPr indent="0" lvl="0" marL="0" rtl="0" algn="l">
              <a:spcBef>
                <a:spcPts val="0"/>
              </a:spcBef>
              <a:spcAft>
                <a:spcPts val="0"/>
              </a:spcAft>
              <a:buNone/>
            </a:pPr>
            <a:r>
              <a:rPr lang="en-US">
                <a:solidFill>
                  <a:schemeClr val="dk1"/>
                </a:solidFill>
              </a:rPr>
              <a:t>Lastly, between these two best options, we pick the one that covers more of the user shoe when stitched.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use this metric because a good stitching will cover most of the user’s shoe.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How we pick the best transformation and stitching is by using the following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for similarity </a:t>
            </a:r>
            <a:r>
              <a:rPr lang="en-US"/>
              <a:t>transform</a:t>
            </a:r>
            <a:r>
              <a:rPr lang="en-US"/>
              <a:t>, we consider the four possible matching between retail and user shoe orientations.</a:t>
            </a:r>
            <a:endParaRPr/>
          </a:p>
          <a:p>
            <a:pPr indent="0" lvl="0" marL="0" rtl="0" algn="l">
              <a:spcBef>
                <a:spcPts val="0"/>
              </a:spcBef>
              <a:spcAft>
                <a:spcPts val="0"/>
              </a:spcAft>
              <a:buNone/>
            </a:pPr>
            <a:r>
              <a:rPr lang="en-US"/>
              <a:t>Among those four matchings, we pick the best matching by first maximizing the number of inliers returned by the RANSAC algorithm, THEN by minimizing the least squares error for those inliers. The best matching is shown by the red arrow on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do the same for the homography transform. we find the best matching by first maximizing the number of inliers and then </a:t>
            </a:r>
            <a:r>
              <a:rPr lang="en-US"/>
              <a:t>minimizing</a:t>
            </a:r>
            <a:r>
              <a:rPr lang="en-US"/>
              <a:t> its least squares error.</a:t>
            </a:r>
            <a:endParaRPr/>
          </a:p>
          <a:p>
            <a:pPr indent="0" lvl="0" marL="0" rtl="0" algn="l">
              <a:spcBef>
                <a:spcPts val="0"/>
              </a:spcBef>
              <a:spcAft>
                <a:spcPts val="0"/>
              </a:spcAft>
              <a:buNone/>
            </a:pPr>
            <a:r>
              <a:rPr lang="en-US"/>
              <a:t>Lastly, between these two red arrows, we pick the one that covers more of the user shoe when stitched. </a:t>
            </a:r>
            <a:endParaRPr/>
          </a:p>
          <a:p>
            <a:pPr indent="0" lvl="0" marL="0" rtl="0" algn="l">
              <a:spcBef>
                <a:spcPts val="0"/>
              </a:spcBef>
              <a:spcAft>
                <a:spcPts val="0"/>
              </a:spcAft>
              <a:buNone/>
            </a:pPr>
            <a:r>
              <a:rPr lang="en-US"/>
              <a:t>We use this metric because a good stitching will cover most of the user’s shoe.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122e5e52e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122e5e52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User Photos/left_right_04</a:t>
            </a:r>
            <a:endParaRPr/>
          </a:p>
          <a:p>
            <a:pPr indent="0" lvl="0" marL="0" rtl="0" algn="l">
              <a:spcBef>
                <a:spcPts val="0"/>
              </a:spcBef>
              <a:spcAft>
                <a:spcPts val="0"/>
              </a:spcAft>
              <a:buNone/>
            </a:pPr>
            <a:r>
              <a:rPr lang="en-US"/>
              <a:t>and </a:t>
            </a:r>
            <a:r>
              <a:rPr lang="en-US">
                <a:solidFill>
                  <a:schemeClr val="dk1"/>
                </a:solidFill>
              </a:rPr>
              <a:t>User Photos/</a:t>
            </a:r>
            <a:r>
              <a:rPr lang="en-US"/>
              <a:t>right/right_18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The idea of this project came from the current social condition. Due to the outbreak of coronavirus, consumer’s cloth and other wearables are mainly accessible through online shopping. The goal of this project is to create an online fitting room to help consumers virtually try on products. And we only </a:t>
            </a:r>
            <a:r>
              <a:rPr lang="en-US">
                <a:solidFill>
                  <a:srgbClr val="191B0E"/>
                </a:solidFill>
                <a:latin typeface="Times New Roman"/>
                <a:ea typeface="Times New Roman"/>
                <a:cs typeface="Times New Roman"/>
                <a:sym typeface="Times New Roman"/>
              </a:rPr>
              <a:t>focus on shoes because it is a rigid structure.</a:t>
            </a:r>
            <a:endParaRPr>
              <a:solidFill>
                <a:srgbClr val="191B0E"/>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9" name="Google Shape;1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To do that, we designed An algorithm which could take user daily photos and multiple orientations of retailer shoes as input, and outputs the original user photo with the retailer shoes stitched at the correct position, angle and scale to simulate the actual look.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08" name="Google Shape;2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implementation can be divided into 3 steps: detection, segmentation, and image stitching.</a:t>
            </a:r>
            <a:endParaRPr/>
          </a:p>
        </p:txBody>
      </p:sp>
      <p:sp>
        <p:nvSpPr>
          <p:cNvPr id="217" name="Google Shape;2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first part of our pipeline is detecting shoes from user-input photos</a:t>
            </a:r>
            <a:endParaRPr/>
          </a:p>
        </p:txBody>
      </p:sp>
      <p:sp>
        <p:nvSpPr>
          <p:cNvPr id="236" name="Google Shape;2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122e5e52e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122e5e5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chose to utilize the renowned YOLOv3 as our detection network. Initially, we attempted to train our own model for shoes but in vain. Thus, we turned to using the weights pretrained on the Open Images Dataset, which already has a footwear label. With some minor tweaks to the network, our YOLO shoe detector is capable of detecting shoes with arbitrary orientation and scale, and reached an 84% accuracy on our self-collected dataset. Some results are shown on the right. Finally, the model outputs the coordinates of the bounding boxes to the segmentation step.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part of our pipeline was the segmentation of the shoes. In order to properly overlay pictures of shoes from retailer sites onto a user’s picture we need to be able to find the contours of the shoes to correctly align for a natural overlay on top of the user’s photo.</a:t>
            </a:r>
            <a:endParaRPr/>
          </a:p>
        </p:txBody>
      </p:sp>
      <p:sp>
        <p:nvSpPr>
          <p:cNvPr id="264" name="Google Shape;2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122e5e52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122e5e5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replace the retailer shoe with the user shoes, segmentation must be done on both retail and user shoes.</a:t>
            </a:r>
            <a:endParaRPr/>
          </a:p>
          <a:p>
            <a:pPr indent="0" lvl="0" marL="0" rtl="0" algn="l">
              <a:spcBef>
                <a:spcPts val="0"/>
              </a:spcBef>
              <a:spcAft>
                <a:spcPts val="0"/>
              </a:spcAft>
              <a:buNone/>
            </a:pPr>
            <a:r>
              <a:rPr lang="en-US"/>
              <a:t>The retail shoes was the easiest to perform segmentation. As the backgrounds of the picture of the retail shoes were consistent, a simple threshold was applied to create a mask of the retailer shoes as shown in the image on the left.</a:t>
            </a:r>
            <a:endParaRPr/>
          </a:p>
          <a:p>
            <a:pPr indent="0" lvl="0" marL="0" rtl="0" algn="l">
              <a:spcBef>
                <a:spcPts val="0"/>
              </a:spcBef>
              <a:spcAft>
                <a:spcPts val="0"/>
              </a:spcAft>
              <a:buNone/>
            </a:pPr>
            <a:r>
              <a:rPr lang="en-US"/>
              <a:t>The user photos were more difficult. Our team had some success with segmentation of foreground and background based on Ford &amp; Fulkerson min cut algorithm, however the results were not consistent. As you can see from the image on the right, the white shoes was able to be properly segmented whereas the red boots were not.</a:t>
            </a:r>
            <a:endParaRPr/>
          </a:p>
          <a:p>
            <a:pPr indent="0" lvl="0" marL="0" rtl="0" algn="l">
              <a:spcBef>
                <a:spcPts val="0"/>
              </a:spcBef>
              <a:spcAft>
                <a:spcPts val="0"/>
              </a:spcAft>
              <a:buNone/>
            </a:pPr>
            <a:r>
              <a:rPr lang="en-US"/>
              <a:t>We tuned many variables and experimented with color similarity and proximity values for assigning capacity weights, but the variation of the user photos (foreground and background) made it nearly impossible to produce consistent results for various user photos.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122e5e52e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122e5e52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result, we decided to use another graph cut algorithm slightly more sophisticated </a:t>
            </a:r>
            <a:r>
              <a:rPr lang="en-US"/>
              <a:t>than</a:t>
            </a:r>
            <a:r>
              <a:rPr lang="en-US"/>
              <a:t> ford fulkerson. The </a:t>
            </a:r>
            <a:r>
              <a:rPr lang="en-US"/>
              <a:t>grabcut</a:t>
            </a:r>
            <a:r>
              <a:rPr lang="en-US"/>
              <a:t> algorithm uses a Gaussian Mixture Model and Markov Random Field before applying graph cut. However, just using grab cut was not sufficient. Many times using grab cut on user pictures resulted in performance similar to ford fulkerson. </a:t>
            </a:r>
            <a:endParaRPr/>
          </a:p>
          <a:p>
            <a:pPr indent="0" lvl="0" marL="0" rtl="0" algn="l">
              <a:spcBef>
                <a:spcPts val="0"/>
              </a:spcBef>
              <a:spcAft>
                <a:spcPts val="0"/>
              </a:spcAft>
              <a:buNone/>
            </a:pPr>
            <a:r>
              <a:rPr lang="en-US"/>
              <a:t>To help the segmentation based on grab cut, we found a rough contour of the user shoes using SIFT feature points and indicated probable foreground for the grab cut algorithm.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solidFill>
          <a:schemeClr val="lt2"/>
        </a:solidFill>
      </p:bgPr>
    </p:bg>
    <p:spTree>
      <p:nvGrpSpPr>
        <p:cNvPr id="12" name="Shape 12"/>
        <p:cNvGrpSpPr/>
        <p:nvPr/>
      </p:nvGrpSpPr>
      <p:grpSpPr>
        <a:xfrm>
          <a:off x="0" y="0"/>
          <a:ext cx="0" cy="0"/>
          <a:chOff x="0" y="0"/>
          <a:chExt cx="0" cy="0"/>
        </a:xfrm>
      </p:grpSpPr>
      <p:sp>
        <p:nvSpPr>
          <p:cNvPr id="13" name="Google Shape;13;p12"/>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2"/>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5" name="Google Shape;15;p1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18" name="Google Shape;18;p12"/>
          <p:cNvGrpSpPr/>
          <p:nvPr/>
        </p:nvGrpSpPr>
        <p:grpSpPr>
          <a:xfrm>
            <a:off x="752858" y="744469"/>
            <a:ext cx="10674116" cy="5349671"/>
            <a:chOff x="752858" y="744469"/>
            <a:chExt cx="10674116" cy="5349671"/>
          </a:xfrm>
        </p:grpSpPr>
        <p:sp>
          <p:nvSpPr>
            <p:cNvPr id="19" name="Google Shape;19;p12"/>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1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7" name="Shape 77"/>
        <p:cNvGrpSpPr/>
        <p:nvPr/>
      </p:nvGrpSpPr>
      <p:grpSpPr>
        <a:xfrm>
          <a:off x="0" y="0"/>
          <a:ext cx="0" cy="0"/>
          <a:chOff x="0" y="0"/>
          <a:chExt cx="0" cy="0"/>
        </a:xfrm>
      </p:grpSpPr>
      <p:sp>
        <p:nvSpPr>
          <p:cNvPr id="78" name="Google Shape;78;p2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3"/>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0" name="Google Shape;80;p2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3" name="Shape 83"/>
        <p:cNvGrpSpPr/>
        <p:nvPr/>
      </p:nvGrpSpPr>
      <p:grpSpPr>
        <a:xfrm>
          <a:off x="0" y="0"/>
          <a:ext cx="0" cy="0"/>
          <a:chOff x="0" y="0"/>
          <a:chExt cx="0" cy="0"/>
        </a:xfrm>
      </p:grpSpPr>
      <p:sp>
        <p:nvSpPr>
          <p:cNvPr id="84" name="Google Shape;84;p24"/>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4"/>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6" name="Google Shape;86;p2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6" name="Shape 96"/>
        <p:cNvGrpSpPr/>
        <p:nvPr/>
      </p:nvGrpSpPr>
      <p:grpSpPr>
        <a:xfrm>
          <a:off x="0" y="0"/>
          <a:ext cx="0" cy="0"/>
          <a:chOff x="0" y="0"/>
          <a:chExt cx="0" cy="0"/>
        </a:xfrm>
      </p:grpSpPr>
      <p:sp>
        <p:nvSpPr>
          <p:cNvPr id="97" name="Google Shape;97;p1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lt2"/>
              </a:buClr>
              <a:buSzPts val="1800"/>
              <a:buChar char="■"/>
              <a:defRPr/>
            </a:lvl1pPr>
            <a:lvl2pPr indent="-342900" lvl="1" marL="914400" algn="l">
              <a:lnSpc>
                <a:spcPct val="94000"/>
              </a:lnSpc>
              <a:spcBef>
                <a:spcPts val="500"/>
              </a:spcBef>
              <a:spcAft>
                <a:spcPts val="0"/>
              </a:spcAft>
              <a:buClr>
                <a:schemeClr val="lt2"/>
              </a:buClr>
              <a:buSzPts val="1800"/>
              <a:buChar char="–"/>
              <a:defRPr/>
            </a:lvl2pPr>
            <a:lvl3pPr indent="-342900" lvl="2" marL="1371600" algn="l">
              <a:lnSpc>
                <a:spcPct val="94000"/>
              </a:lnSpc>
              <a:spcBef>
                <a:spcPts val="500"/>
              </a:spcBef>
              <a:spcAft>
                <a:spcPts val="0"/>
              </a:spcAft>
              <a:buClr>
                <a:schemeClr val="lt2"/>
              </a:buClr>
              <a:buSzPts val="1800"/>
              <a:buChar char="■"/>
              <a:defRPr/>
            </a:lvl3pPr>
            <a:lvl4pPr indent="-342900" lvl="3" marL="1828800" algn="l">
              <a:lnSpc>
                <a:spcPct val="94000"/>
              </a:lnSpc>
              <a:spcBef>
                <a:spcPts val="500"/>
              </a:spcBef>
              <a:spcAft>
                <a:spcPts val="0"/>
              </a:spcAft>
              <a:buClr>
                <a:schemeClr val="lt2"/>
              </a:buClr>
              <a:buSzPts val="1800"/>
              <a:buChar char="–"/>
              <a:defRPr/>
            </a:lvl4pPr>
            <a:lvl5pPr indent="-342900" lvl="4" marL="2286000" algn="l">
              <a:lnSpc>
                <a:spcPct val="94000"/>
              </a:lnSpc>
              <a:spcBef>
                <a:spcPts val="500"/>
              </a:spcBef>
              <a:spcAft>
                <a:spcPts val="0"/>
              </a:spcAft>
              <a:buClr>
                <a:schemeClr val="lt2"/>
              </a:buClr>
              <a:buSzPts val="1800"/>
              <a:buChar char="■"/>
              <a:defRPr/>
            </a:lvl5pPr>
            <a:lvl6pPr indent="-342900" lvl="5" marL="2743200" algn="l">
              <a:lnSpc>
                <a:spcPct val="94000"/>
              </a:lnSpc>
              <a:spcBef>
                <a:spcPts val="500"/>
              </a:spcBef>
              <a:spcAft>
                <a:spcPts val="0"/>
              </a:spcAft>
              <a:buClr>
                <a:schemeClr val="lt2"/>
              </a:buClr>
              <a:buSzPts val="1800"/>
              <a:buChar char="–"/>
              <a:defRPr/>
            </a:lvl6pPr>
            <a:lvl7pPr indent="-342900" lvl="6" marL="3200400" algn="l">
              <a:lnSpc>
                <a:spcPct val="94000"/>
              </a:lnSpc>
              <a:spcBef>
                <a:spcPts val="500"/>
              </a:spcBef>
              <a:spcAft>
                <a:spcPts val="0"/>
              </a:spcAft>
              <a:buClr>
                <a:schemeClr val="lt2"/>
              </a:buClr>
              <a:buSzPts val="1800"/>
              <a:buChar char="■"/>
              <a:defRPr/>
            </a:lvl7pPr>
            <a:lvl8pPr indent="-342900" lvl="7" marL="3657600" algn="l">
              <a:lnSpc>
                <a:spcPct val="94000"/>
              </a:lnSpc>
              <a:spcBef>
                <a:spcPts val="500"/>
              </a:spcBef>
              <a:spcAft>
                <a:spcPts val="0"/>
              </a:spcAft>
              <a:buClr>
                <a:schemeClr val="lt2"/>
              </a:buClr>
              <a:buSzPts val="1800"/>
              <a:buChar char="–"/>
              <a:defRPr/>
            </a:lvl8pPr>
            <a:lvl9pPr indent="-342900" lvl="8" marL="4114800" algn="l">
              <a:lnSpc>
                <a:spcPct val="94000"/>
              </a:lnSpc>
              <a:spcBef>
                <a:spcPts val="500"/>
              </a:spcBef>
              <a:spcAft>
                <a:spcPts val="200"/>
              </a:spcAft>
              <a:buClr>
                <a:schemeClr val="lt2"/>
              </a:buClr>
              <a:buSzPts val="1800"/>
              <a:buChar char="■"/>
              <a:defRPr/>
            </a:lvl9pPr>
          </a:lstStyle>
          <a:p/>
        </p:txBody>
      </p:sp>
      <p:sp>
        <p:nvSpPr>
          <p:cNvPr id="99" name="Google Shape;99;p1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bg>
      <p:bgPr>
        <a:solidFill>
          <a:schemeClr val="lt2"/>
        </a:solidFill>
      </p:bgPr>
    </p:bg>
    <p:spTree>
      <p:nvGrpSpPr>
        <p:cNvPr id="109" name="Shape 109"/>
        <p:cNvGrpSpPr/>
        <p:nvPr/>
      </p:nvGrpSpPr>
      <p:grpSpPr>
        <a:xfrm>
          <a:off x="0" y="0"/>
          <a:ext cx="0" cy="0"/>
          <a:chOff x="0" y="0"/>
          <a:chExt cx="0" cy="0"/>
        </a:xfrm>
      </p:grpSpPr>
      <p:sp>
        <p:nvSpPr>
          <p:cNvPr id="110" name="Google Shape;110;gb122e5e52e_6_7"/>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gb122e5e52e_6_7"/>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12" name="Google Shape;112;gb122e5e52e_6_7"/>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b122e5e52e_6_7"/>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b122e5e52e_6_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115" name="Google Shape;115;gb122e5e52e_6_7"/>
          <p:cNvGrpSpPr/>
          <p:nvPr/>
        </p:nvGrpSpPr>
        <p:grpSpPr>
          <a:xfrm>
            <a:off x="752858" y="744469"/>
            <a:ext cx="10674116" cy="5349671"/>
            <a:chOff x="752858" y="744469"/>
            <a:chExt cx="10674116" cy="5349671"/>
          </a:xfrm>
        </p:grpSpPr>
        <p:sp>
          <p:nvSpPr>
            <p:cNvPr id="116" name="Google Shape;116;gb122e5e52e_6_7"/>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17" name="Google Shape;117;gb122e5e52e_6_7"/>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8" name="Shape 118"/>
        <p:cNvGrpSpPr/>
        <p:nvPr/>
      </p:nvGrpSpPr>
      <p:grpSpPr>
        <a:xfrm>
          <a:off x="0" y="0"/>
          <a:ext cx="0" cy="0"/>
          <a:chOff x="0" y="0"/>
          <a:chExt cx="0" cy="0"/>
        </a:xfrm>
      </p:grpSpPr>
      <p:sp>
        <p:nvSpPr>
          <p:cNvPr id="119" name="Google Shape;119;gb122e5e52e_6_1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gb122e5e52e_6_16"/>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21" name="Google Shape;121;gb122e5e52e_6_1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b122e5e52e_6_1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b122e5e52e_6_1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type="secHead">
  <p:cSld name="SECTION_HEADER">
    <p:bg>
      <p:bgPr>
        <a:solidFill>
          <a:schemeClr val="dk2"/>
        </a:solidFill>
      </p:bgPr>
    </p:bg>
    <p:spTree>
      <p:nvGrpSpPr>
        <p:cNvPr id="124" name="Shape 124"/>
        <p:cNvGrpSpPr/>
        <p:nvPr/>
      </p:nvGrpSpPr>
      <p:grpSpPr>
        <a:xfrm>
          <a:off x="0" y="0"/>
          <a:ext cx="0" cy="0"/>
          <a:chOff x="0" y="0"/>
          <a:chExt cx="0" cy="0"/>
        </a:xfrm>
      </p:grpSpPr>
      <p:sp>
        <p:nvSpPr>
          <p:cNvPr id="125" name="Google Shape;125;gb122e5e52e_6_22"/>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gb122e5e52e_6_22"/>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127" name="Google Shape;127;gb122e5e52e_6_22"/>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b122e5e52e_6_22"/>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gb122e5e52e_6_2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gb122e5e52e_6_22"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31" name="Shape 131"/>
        <p:cNvGrpSpPr/>
        <p:nvPr/>
      </p:nvGrpSpPr>
      <p:grpSpPr>
        <a:xfrm>
          <a:off x="0" y="0"/>
          <a:ext cx="0" cy="0"/>
          <a:chOff x="0" y="0"/>
          <a:chExt cx="0" cy="0"/>
        </a:xfrm>
      </p:grpSpPr>
      <p:sp>
        <p:nvSpPr>
          <p:cNvPr id="132" name="Google Shape;132;gb122e5e52e_6_2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gb122e5e52e_6_29"/>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34" name="Google Shape;134;gb122e5e52e_6_29"/>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35" name="Google Shape;135;gb122e5e52e_6_2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b122e5e52e_6_2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gb122e5e52e_6_2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38" name="Shape 138"/>
        <p:cNvGrpSpPr/>
        <p:nvPr/>
      </p:nvGrpSpPr>
      <p:grpSpPr>
        <a:xfrm>
          <a:off x="0" y="0"/>
          <a:ext cx="0" cy="0"/>
          <a:chOff x="0" y="0"/>
          <a:chExt cx="0" cy="0"/>
        </a:xfrm>
      </p:grpSpPr>
      <p:sp>
        <p:nvSpPr>
          <p:cNvPr id="139" name="Google Shape;139;gb122e5e52e_6_3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gb122e5e52e_6_36"/>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141" name="Google Shape;141;gb122e5e52e_6_36"/>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42" name="Google Shape;142;gb122e5e52e_6_36"/>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143" name="Google Shape;143;gb122e5e52e_6_36"/>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44" name="Google Shape;144;gb122e5e52e_6_3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gb122e5e52e_6_3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gb122e5e52e_6_3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47" name="Shape 147"/>
        <p:cNvGrpSpPr/>
        <p:nvPr/>
      </p:nvGrpSpPr>
      <p:grpSpPr>
        <a:xfrm>
          <a:off x="0" y="0"/>
          <a:ext cx="0" cy="0"/>
          <a:chOff x="0" y="0"/>
          <a:chExt cx="0" cy="0"/>
        </a:xfrm>
      </p:grpSpPr>
      <p:sp>
        <p:nvSpPr>
          <p:cNvPr id="148" name="Google Shape;148;gb122e5e52e_6_4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gb122e5e52e_6_4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b122e5e52e_6_4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b122e5e52e_6_4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2" name="Shape 152"/>
        <p:cNvGrpSpPr/>
        <p:nvPr/>
      </p:nvGrpSpPr>
      <p:grpSpPr>
        <a:xfrm>
          <a:off x="0" y="0"/>
          <a:ext cx="0" cy="0"/>
          <a:chOff x="0" y="0"/>
          <a:chExt cx="0" cy="0"/>
        </a:xfrm>
      </p:grpSpPr>
      <p:sp>
        <p:nvSpPr>
          <p:cNvPr id="153" name="Google Shape;153;gb122e5e52e_6_5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b122e5e52e_6_5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b122e5e52e_6_5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 name="Google Shape;24;p1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showMasterSp="0" type="objTx">
  <p:cSld name="OBJECT_WITH_CAPTION_TEXT">
    <p:spTree>
      <p:nvGrpSpPr>
        <p:cNvPr id="156" name="Shape 156"/>
        <p:cNvGrpSpPr/>
        <p:nvPr/>
      </p:nvGrpSpPr>
      <p:grpSpPr>
        <a:xfrm>
          <a:off x="0" y="0"/>
          <a:ext cx="0" cy="0"/>
          <a:chOff x="0" y="0"/>
          <a:chExt cx="0" cy="0"/>
        </a:xfrm>
      </p:grpSpPr>
      <p:sp>
        <p:nvSpPr>
          <p:cNvPr id="157" name="Google Shape;157;gb122e5e52e_6_54"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b122e5e52e_6_54"/>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gb122e5e52e_6_54"/>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160" name="Google Shape;160;gb122e5e52e_6_54"/>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161" name="Google Shape;161;gb122e5e52e_6_54"/>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gb122e5e52e_6_54"/>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b122e5e52e_6_54"/>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gb122e5e52e_6_54"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showMasterSp="0" type="picTx">
  <p:cSld name="PICTURE_WITH_CAPTION_TEXT">
    <p:spTree>
      <p:nvGrpSpPr>
        <p:cNvPr id="165" name="Shape 165"/>
        <p:cNvGrpSpPr/>
        <p:nvPr/>
      </p:nvGrpSpPr>
      <p:grpSpPr>
        <a:xfrm>
          <a:off x="0" y="0"/>
          <a:ext cx="0" cy="0"/>
          <a:chOff x="0" y="0"/>
          <a:chExt cx="0" cy="0"/>
        </a:xfrm>
      </p:grpSpPr>
      <p:sp>
        <p:nvSpPr>
          <p:cNvPr id="166" name="Google Shape;166;gb122e5e52e_6_63"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b122e5e52e_6_63"/>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gb122e5e52e_6_63"/>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169" name="Google Shape;169;gb122e5e52e_6_63"/>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170" name="Google Shape;170;gb122e5e52e_6_63"/>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gb122e5e52e_6_63"/>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gb122e5e52e_6_63"/>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gb122e5e52e_6_63"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74" name="Shape 174"/>
        <p:cNvGrpSpPr/>
        <p:nvPr/>
      </p:nvGrpSpPr>
      <p:grpSpPr>
        <a:xfrm>
          <a:off x="0" y="0"/>
          <a:ext cx="0" cy="0"/>
          <a:chOff x="0" y="0"/>
          <a:chExt cx="0" cy="0"/>
        </a:xfrm>
      </p:grpSpPr>
      <p:sp>
        <p:nvSpPr>
          <p:cNvPr id="175" name="Google Shape;175;gb122e5e52e_6_7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gb122e5e52e_6_72"/>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77" name="Google Shape;177;gb122e5e52e_6_7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gb122e5e52e_6_7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b122e5e52e_6_7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80" name="Shape 180"/>
        <p:cNvGrpSpPr/>
        <p:nvPr/>
      </p:nvGrpSpPr>
      <p:grpSpPr>
        <a:xfrm>
          <a:off x="0" y="0"/>
          <a:ext cx="0" cy="0"/>
          <a:chOff x="0" y="0"/>
          <a:chExt cx="0" cy="0"/>
        </a:xfrm>
      </p:grpSpPr>
      <p:sp>
        <p:nvSpPr>
          <p:cNvPr id="181" name="Google Shape;181;gb122e5e52e_6_78"/>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gb122e5e52e_6_78"/>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83" name="Google Shape;183;gb122e5e52e_6_7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gb122e5e52e_6_7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gb122e5e52e_6_7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type="secHead">
  <p:cSld name="SECTION_HEADER">
    <p:bg>
      <p:bgPr>
        <a:solidFill>
          <a:schemeClr val="dk2"/>
        </a:solidFill>
      </p:bgPr>
    </p:bg>
    <p:spTree>
      <p:nvGrpSpPr>
        <p:cNvPr id="27" name="Shape 27"/>
        <p:cNvGrpSpPr/>
        <p:nvPr/>
      </p:nvGrpSpPr>
      <p:grpSpPr>
        <a:xfrm>
          <a:off x="0" y="0"/>
          <a:ext cx="0" cy="0"/>
          <a:chOff x="0" y="0"/>
          <a:chExt cx="0" cy="0"/>
        </a:xfrm>
      </p:grpSpPr>
      <p:sp>
        <p:nvSpPr>
          <p:cNvPr id="28" name="Google Shape;28;p16"/>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0" name="Google Shape;30;p16"/>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 name="Shape 34"/>
        <p:cNvGrpSpPr/>
        <p:nvPr/>
      </p:nvGrpSpPr>
      <p:grpSpPr>
        <a:xfrm>
          <a:off x="0" y="0"/>
          <a:ext cx="0" cy="0"/>
          <a:chOff x="0" y="0"/>
          <a:chExt cx="0" cy="0"/>
        </a:xfrm>
      </p:grpSpPr>
      <p:sp>
        <p:nvSpPr>
          <p:cNvPr id="35" name="Google Shape;35;p1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7" name="Google Shape;37;p17"/>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8" name="Google Shape;38;p1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 name="Shape 41"/>
        <p:cNvGrpSpPr/>
        <p:nvPr/>
      </p:nvGrpSpPr>
      <p:grpSpPr>
        <a:xfrm>
          <a:off x="0" y="0"/>
          <a:ext cx="0" cy="0"/>
          <a:chOff x="0" y="0"/>
          <a:chExt cx="0" cy="0"/>
        </a:xfrm>
      </p:grpSpPr>
      <p:sp>
        <p:nvSpPr>
          <p:cNvPr id="42" name="Google Shape;42;p1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8"/>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4" name="Google Shape;44;p18"/>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5" name="Google Shape;45;p18"/>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6" name="Google Shape;46;p18"/>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7" name="Google Shape;47;p1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 name="Shape 50"/>
        <p:cNvGrpSpPr/>
        <p:nvPr/>
      </p:nvGrpSpPr>
      <p:grpSpPr>
        <a:xfrm>
          <a:off x="0" y="0"/>
          <a:ext cx="0" cy="0"/>
          <a:chOff x="0" y="0"/>
          <a:chExt cx="0" cy="0"/>
        </a:xfrm>
      </p:grpSpPr>
      <p:sp>
        <p:nvSpPr>
          <p:cNvPr id="51" name="Google Shape;51;p1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 name="Shape 55"/>
        <p:cNvGrpSpPr/>
        <p:nvPr/>
      </p:nvGrpSpPr>
      <p:grpSpPr>
        <a:xfrm>
          <a:off x="0" y="0"/>
          <a:ext cx="0" cy="0"/>
          <a:chOff x="0" y="0"/>
          <a:chExt cx="0" cy="0"/>
        </a:xfrm>
      </p:grpSpPr>
      <p:sp>
        <p:nvSpPr>
          <p:cNvPr id="56" name="Google Shape;56;p2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showMasterSp="0" type="objTx">
  <p:cSld name="OBJECT_WITH_CAPTION_TEXT">
    <p:spTree>
      <p:nvGrpSpPr>
        <p:cNvPr id="59" name="Shape 59"/>
        <p:cNvGrpSpPr/>
        <p:nvPr/>
      </p:nvGrpSpPr>
      <p:grpSpPr>
        <a:xfrm>
          <a:off x="0" y="0"/>
          <a:ext cx="0" cy="0"/>
          <a:chOff x="0" y="0"/>
          <a:chExt cx="0" cy="0"/>
        </a:xfrm>
      </p:grpSpPr>
      <p:sp>
        <p:nvSpPr>
          <p:cNvPr id="60" name="Google Shape;60;p21"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1"/>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1"/>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3" name="Google Shape;63;p21"/>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4" name="Google Shape;64;p21"/>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21"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showMasterSp="0" type="picTx">
  <p:cSld name="PICTURE_WITH_CAPTION_TEXT">
    <p:spTree>
      <p:nvGrpSpPr>
        <p:cNvPr id="68" name="Shape 68"/>
        <p:cNvGrpSpPr/>
        <p:nvPr/>
      </p:nvGrpSpPr>
      <p:grpSpPr>
        <a:xfrm>
          <a:off x="0" y="0"/>
          <a:ext cx="0" cy="0"/>
          <a:chOff x="0" y="0"/>
          <a:chExt cx="0" cy="0"/>
        </a:xfrm>
      </p:grpSpPr>
      <p:sp>
        <p:nvSpPr>
          <p:cNvPr id="69" name="Google Shape;69;p22"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2"/>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2"/>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rm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72" name="Google Shape;72;p22"/>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3" name="Google Shape;73;p22"/>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2"/>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2"/>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22"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8" name="Google Shape;8;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4"/>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92" name="Google Shape;92;p1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3" name="Google Shape;93;p1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4" name="Google Shape;94;p1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4" title="Side bar"/>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 name="Shape 102"/>
        <p:cNvGrpSpPr/>
        <p:nvPr/>
      </p:nvGrpSpPr>
      <p:grpSpPr>
        <a:xfrm>
          <a:off x="0" y="0"/>
          <a:ext cx="0" cy="0"/>
          <a:chOff x="0" y="0"/>
          <a:chExt cx="0" cy="0"/>
        </a:xfrm>
      </p:grpSpPr>
      <p:sp>
        <p:nvSpPr>
          <p:cNvPr id="103" name="Google Shape;103;gb122e5e52e_6_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gb122e5e52e_6_0"/>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05" name="Google Shape;105;gb122e5e52e_6_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6" name="Google Shape;106;gb122e5e52e_6_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7" name="Google Shape;107;gb122e5e52e_6_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gb122e5e52e_6_0"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5.png"/><Relationship Id="rId5" Type="http://schemas.openxmlformats.org/officeDocument/2006/relationships/image" Target="../media/image27.jp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5.png"/><Relationship Id="rId5" Type="http://schemas.openxmlformats.org/officeDocument/2006/relationships/image" Target="../media/image8.jp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 name="Shape 189"/>
        <p:cNvGrpSpPr/>
        <p:nvPr/>
      </p:nvGrpSpPr>
      <p:grpSpPr>
        <a:xfrm>
          <a:off x="0" y="0"/>
          <a:ext cx="0" cy="0"/>
          <a:chOff x="0" y="0"/>
          <a:chExt cx="0" cy="0"/>
        </a:xfrm>
      </p:grpSpPr>
      <p:pic>
        <p:nvPicPr>
          <p:cNvPr id="190" name="Google Shape;190;gb122e5e52e_6_84"/>
          <p:cNvPicPr preferRelativeResize="0"/>
          <p:nvPr/>
        </p:nvPicPr>
        <p:blipFill rotWithShape="1">
          <a:blip r:embed="rId3">
            <a:alphaModFix/>
          </a:blip>
          <a:srcRect b="0" l="0" r="0" t="8889"/>
          <a:stretch/>
        </p:blipFill>
        <p:spPr>
          <a:xfrm>
            <a:off x="20" y="10"/>
            <a:ext cx="12191980" cy="6859300"/>
          </a:xfrm>
          <a:prstGeom prst="rect">
            <a:avLst/>
          </a:prstGeom>
          <a:noFill/>
          <a:ln>
            <a:noFill/>
          </a:ln>
        </p:spPr>
      </p:pic>
      <p:sp>
        <p:nvSpPr>
          <p:cNvPr id="191" name="Google Shape;191;gb122e5e52e_6_84"/>
          <p:cNvSpPr/>
          <p:nvPr/>
        </p:nvSpPr>
        <p:spPr>
          <a:xfrm>
            <a:off x="1155560" y="1125415"/>
            <a:ext cx="9867482" cy="4593214"/>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92" name="Google Shape;192;gb122e5e52e_6_84"/>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b122e5e52e_6_84"/>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94" name="Google Shape;194;gb122e5e52e_6_84"/>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lt2"/>
              </a:buClr>
              <a:buSzPts val="7200"/>
              <a:buFont typeface="Libre Franklin"/>
              <a:buNone/>
            </a:pPr>
            <a:r>
              <a:rPr lang="en-US">
                <a:solidFill>
                  <a:schemeClr val="lt2"/>
                </a:solidFill>
              </a:rPr>
              <a:t>ONLINE FITTING ROOM </a:t>
            </a:r>
            <a:endParaRPr>
              <a:solidFill>
                <a:schemeClr val="lt2"/>
              </a:solidFill>
            </a:endParaRPr>
          </a:p>
        </p:txBody>
      </p:sp>
      <p:sp>
        <p:nvSpPr>
          <p:cNvPr id="195" name="Google Shape;195;gb122e5e52e_6_84"/>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p>
            <a:pPr indent="0" lvl="0" marL="0" rtl="0" algn="ctr">
              <a:lnSpc>
                <a:spcPct val="112000"/>
              </a:lnSpc>
              <a:spcBef>
                <a:spcPts val="0"/>
              </a:spcBef>
              <a:spcAft>
                <a:spcPts val="0"/>
              </a:spcAft>
              <a:buClr>
                <a:srgbClr val="F2F2F2"/>
              </a:buClr>
              <a:buSzPts val="2300"/>
              <a:buNone/>
            </a:pPr>
            <a:r>
              <a:rPr lang="en-US">
                <a:solidFill>
                  <a:srgbClr val="F2F2F2"/>
                </a:solidFill>
                <a:latin typeface="Arial"/>
                <a:ea typeface="Arial"/>
                <a:cs typeface="Arial"/>
                <a:sym typeface="Arial"/>
              </a:rPr>
              <a:t>EECS 504 Final Project</a:t>
            </a:r>
            <a:endParaRPr>
              <a:solidFill>
                <a:srgbClr val="F2F2F2"/>
              </a:solidFill>
              <a:latin typeface="Arial"/>
              <a:ea typeface="Arial"/>
              <a:cs typeface="Arial"/>
              <a:sym typeface="Arial"/>
            </a:endParaRPr>
          </a:p>
        </p:txBody>
      </p:sp>
      <p:sp>
        <p:nvSpPr>
          <p:cNvPr id="196" name="Google Shape;196;gb122e5e52e_6_84"/>
          <p:cNvSpPr txBox="1"/>
          <p:nvPr/>
        </p:nvSpPr>
        <p:spPr>
          <a:xfrm>
            <a:off x="1682617" y="5255759"/>
            <a:ext cx="881336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lt2"/>
                </a:solidFill>
                <a:latin typeface="SimHei"/>
                <a:ea typeface="SimHei"/>
                <a:cs typeface="SimHei"/>
                <a:sym typeface="SimHei"/>
              </a:rPr>
              <a:t>Shoes for Life : Nam Gyu Kil, Junhwan Kim, Shuoqi Wang, Mu-Ti Chung</a:t>
            </a:r>
            <a:endParaRPr b="0" i="0" sz="2000" u="none" cap="none" strike="noStrike">
              <a:solidFill>
                <a:schemeClr val="lt2"/>
              </a:solidFill>
              <a:latin typeface="SimHei"/>
              <a:ea typeface="SimHei"/>
              <a:cs typeface="SimHei"/>
              <a:sym typeface="Sim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2" name="Shape 312"/>
        <p:cNvGrpSpPr/>
        <p:nvPr/>
      </p:nvGrpSpPr>
      <p:grpSpPr>
        <a:xfrm>
          <a:off x="0" y="0"/>
          <a:ext cx="0" cy="0"/>
          <a:chOff x="0" y="0"/>
          <a:chExt cx="0" cy="0"/>
        </a:xfrm>
      </p:grpSpPr>
      <p:grpSp>
        <p:nvGrpSpPr>
          <p:cNvPr id="313" name="Google Shape;313;p7"/>
          <p:cNvGrpSpPr/>
          <p:nvPr/>
        </p:nvGrpSpPr>
        <p:grpSpPr>
          <a:xfrm>
            <a:off x="752858" y="744469"/>
            <a:ext cx="10674116" cy="5349671"/>
            <a:chOff x="752858" y="744469"/>
            <a:chExt cx="10674116" cy="5349671"/>
          </a:xfrm>
        </p:grpSpPr>
        <p:sp>
          <p:nvSpPr>
            <p:cNvPr id="314" name="Google Shape;314;p7"/>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315" name="Google Shape;315;p7"/>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17" name="Google Shape;317;p7"/>
          <p:cNvSpPr txBox="1"/>
          <p:nvPr>
            <p:ph type="title"/>
          </p:nvPr>
        </p:nvSpPr>
        <p:spPr>
          <a:xfrm>
            <a:off x="752858" y="4736961"/>
            <a:ext cx="10720685" cy="936769"/>
          </a:xfrm>
          <a:prstGeom prst="rect">
            <a:avLst/>
          </a:prstGeom>
          <a:noFill/>
          <a:ln>
            <a:noFill/>
          </a:ln>
        </p:spPr>
        <p:txBody>
          <a:bodyPr anchorCtr="0" anchor="b" bIns="45700" lIns="91425" spcFirstLastPara="1" rIns="91425" wrap="square" tIns="45700">
            <a:normAutofit/>
          </a:bodyPr>
          <a:lstStyle/>
          <a:p>
            <a:pPr indent="0" lvl="0" marL="0" rtl="0" algn="ctr">
              <a:lnSpc>
                <a:spcPct val="89000"/>
              </a:lnSpc>
              <a:spcBef>
                <a:spcPts val="0"/>
              </a:spcBef>
              <a:spcAft>
                <a:spcPts val="0"/>
              </a:spcAft>
              <a:buClr>
                <a:schemeClr val="lt2"/>
              </a:buClr>
              <a:buSzPts val="4800"/>
              <a:buFont typeface="Libre Franklin"/>
              <a:buNone/>
            </a:pPr>
            <a:r>
              <a:rPr lang="en-US" sz="4800" cap="none"/>
              <a:t>STITCHING</a:t>
            </a:r>
            <a:endParaRPr/>
          </a:p>
        </p:txBody>
      </p:sp>
      <p:pic>
        <p:nvPicPr>
          <p:cNvPr id="318" name="Google Shape;318;p7"/>
          <p:cNvPicPr preferRelativeResize="0"/>
          <p:nvPr/>
        </p:nvPicPr>
        <p:blipFill rotWithShape="1">
          <a:blip r:embed="rId3">
            <a:alphaModFix/>
          </a:blip>
          <a:srcRect b="3" l="676" r="958" t="0"/>
          <a:stretch/>
        </p:blipFill>
        <p:spPr>
          <a:xfrm>
            <a:off x="2" y="10"/>
            <a:ext cx="2966149" cy="4187119"/>
          </a:xfrm>
          <a:prstGeom prst="rect">
            <a:avLst/>
          </a:prstGeom>
          <a:noFill/>
          <a:ln>
            <a:noFill/>
          </a:ln>
        </p:spPr>
      </p:pic>
      <p:pic>
        <p:nvPicPr>
          <p:cNvPr id="319" name="Google Shape;319;p7"/>
          <p:cNvPicPr preferRelativeResize="0"/>
          <p:nvPr/>
        </p:nvPicPr>
        <p:blipFill rotWithShape="1">
          <a:blip r:embed="rId4">
            <a:alphaModFix/>
          </a:blip>
          <a:srcRect b="1" l="26756" r="23710" t="0"/>
          <a:stretch/>
        </p:blipFill>
        <p:spPr>
          <a:xfrm>
            <a:off x="6168338" y="-14813"/>
            <a:ext cx="2972784" cy="4187119"/>
          </a:xfrm>
          <a:prstGeom prst="rect">
            <a:avLst/>
          </a:prstGeom>
          <a:noFill/>
          <a:ln>
            <a:noFill/>
          </a:ln>
        </p:spPr>
      </p:pic>
      <p:pic>
        <p:nvPicPr>
          <p:cNvPr descr="图片包含 人, 女人, 女孩, 年轻&#10;&#10;描述已自动生成" id="320" name="Google Shape;320;p7"/>
          <p:cNvPicPr preferRelativeResize="0"/>
          <p:nvPr/>
        </p:nvPicPr>
        <p:blipFill rotWithShape="1">
          <a:blip r:embed="rId5">
            <a:alphaModFix/>
          </a:blip>
          <a:srcRect b="-1" l="40731" r="11877" t="0"/>
          <a:stretch/>
        </p:blipFill>
        <p:spPr>
          <a:xfrm>
            <a:off x="3080852" y="0"/>
            <a:ext cx="2972784" cy="4187119"/>
          </a:xfrm>
          <a:prstGeom prst="rect">
            <a:avLst/>
          </a:prstGeom>
          <a:noFill/>
          <a:ln>
            <a:noFill/>
          </a:ln>
        </p:spPr>
      </p:pic>
      <p:pic>
        <p:nvPicPr>
          <p:cNvPr descr="图片包含 人, 照片, 年轻, 穿着&#10;&#10;描述已自动生成" id="321" name="Google Shape;321;p7"/>
          <p:cNvPicPr preferRelativeResize="0"/>
          <p:nvPr>
            <p:ph idx="1" type="body"/>
          </p:nvPr>
        </p:nvPicPr>
        <p:blipFill rotWithShape="1">
          <a:blip r:embed="rId6">
            <a:alphaModFix/>
          </a:blip>
          <a:srcRect b="0" l="1658" r="0" t="0"/>
          <a:stretch/>
        </p:blipFill>
        <p:spPr>
          <a:xfrm>
            <a:off x="9225855" y="10"/>
            <a:ext cx="2966142" cy="4187119"/>
          </a:xfrm>
          <a:prstGeom prst="rect">
            <a:avLst/>
          </a:prstGeom>
          <a:noFill/>
          <a:ln>
            <a:noFill/>
          </a:ln>
        </p:spPr>
      </p:pic>
      <p:sp>
        <p:nvSpPr>
          <p:cNvPr id="322" name="Google Shape;322;p7"/>
          <p:cNvSpPr/>
          <p:nvPr/>
        </p:nvSpPr>
        <p:spPr>
          <a:xfrm rot="10800000">
            <a:off x="434936" y="4446551"/>
            <a:ext cx="1957171" cy="1103687"/>
          </a:xfrm>
          <a:custGeom>
            <a:rect b="b" l="l" r="r" t="t"/>
            <a:pathLst>
              <a:path extrusionOk="0" h="1137821" w="2017702">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9796837" y="5311230"/>
            <a:ext cx="2042265" cy="1213486"/>
          </a:xfrm>
          <a:custGeom>
            <a:rect b="b" l="l" r="r" t="t"/>
            <a:pathLst>
              <a:path extrusionOk="0" h="1251016" w="2105428">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b122e5e52e_2_27"/>
          <p:cNvSpPr txBox="1"/>
          <p:nvPr>
            <p:ph type="title"/>
          </p:nvPr>
        </p:nvSpPr>
        <p:spPr>
          <a:xfrm>
            <a:off x="1371600" y="685800"/>
            <a:ext cx="9601200" cy="82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Orientation Matching</a:t>
            </a:r>
            <a:endParaRPr/>
          </a:p>
        </p:txBody>
      </p:sp>
      <p:sp>
        <p:nvSpPr>
          <p:cNvPr id="329" name="Google Shape;329;gb122e5e52e_2_27"/>
          <p:cNvSpPr txBox="1"/>
          <p:nvPr>
            <p:ph idx="1" type="body"/>
          </p:nvPr>
        </p:nvSpPr>
        <p:spPr>
          <a:xfrm>
            <a:off x="1371600" y="1509625"/>
            <a:ext cx="9601200" cy="9489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en-US" sz="2300"/>
              <a:t>Largest eigenvector</a:t>
            </a:r>
            <a:endParaRPr sz="2300"/>
          </a:p>
          <a:p>
            <a:pPr indent="-361950" lvl="0" marL="457200" rtl="0" algn="l">
              <a:spcBef>
                <a:spcPts val="0"/>
              </a:spcBef>
              <a:spcAft>
                <a:spcPts val="0"/>
              </a:spcAft>
              <a:buSzPts val="2100"/>
              <a:buChar char="●"/>
            </a:pPr>
            <a:r>
              <a:rPr lang="en-US" sz="2300"/>
              <a:t>Two rotation directions for user shoe</a:t>
            </a:r>
            <a:endParaRPr sz="2300"/>
          </a:p>
        </p:txBody>
      </p:sp>
      <p:pic>
        <p:nvPicPr>
          <p:cNvPr id="330" name="Google Shape;330;gb122e5e52e_2_27"/>
          <p:cNvPicPr preferRelativeResize="0"/>
          <p:nvPr/>
        </p:nvPicPr>
        <p:blipFill>
          <a:blip r:embed="rId3">
            <a:alphaModFix/>
          </a:blip>
          <a:stretch>
            <a:fillRect/>
          </a:stretch>
        </p:blipFill>
        <p:spPr>
          <a:xfrm>
            <a:off x="1049150" y="3752315"/>
            <a:ext cx="10111745" cy="2350886"/>
          </a:xfrm>
          <a:prstGeom prst="rect">
            <a:avLst/>
          </a:prstGeom>
          <a:noFill/>
          <a:ln>
            <a:noFill/>
          </a:ln>
        </p:spPr>
      </p:pic>
      <p:sp>
        <p:nvSpPr>
          <p:cNvPr id="331" name="Google Shape;331;gb122e5e52e_2_27"/>
          <p:cNvSpPr txBox="1"/>
          <p:nvPr/>
        </p:nvSpPr>
        <p:spPr>
          <a:xfrm>
            <a:off x="1085901" y="3296725"/>
            <a:ext cx="3302400" cy="9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Retail Right </a:t>
            </a:r>
            <a:endParaRPr sz="2300">
              <a:solidFill>
                <a:schemeClr val="lt2"/>
              </a:solidFill>
              <a:latin typeface="Libre Franklin"/>
              <a:ea typeface="Libre Franklin"/>
              <a:cs typeface="Libre Franklin"/>
              <a:sym typeface="Libre Franklin"/>
            </a:endParaRPr>
          </a:p>
        </p:txBody>
      </p:sp>
      <p:sp>
        <p:nvSpPr>
          <p:cNvPr id="332" name="Google Shape;332;gb122e5e52e_2_27"/>
          <p:cNvSpPr txBox="1"/>
          <p:nvPr/>
        </p:nvSpPr>
        <p:spPr>
          <a:xfrm>
            <a:off x="4453834" y="3296725"/>
            <a:ext cx="3302400" cy="9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Retail Left</a:t>
            </a:r>
            <a:endParaRPr sz="2300">
              <a:solidFill>
                <a:schemeClr val="lt2"/>
              </a:solidFill>
              <a:latin typeface="Libre Franklin"/>
              <a:ea typeface="Libre Franklin"/>
              <a:cs typeface="Libre Franklin"/>
              <a:sym typeface="Libre Franklin"/>
            </a:endParaRPr>
          </a:p>
        </p:txBody>
      </p:sp>
      <p:sp>
        <p:nvSpPr>
          <p:cNvPr id="333" name="Google Shape;333;gb122e5e52e_2_27"/>
          <p:cNvSpPr txBox="1"/>
          <p:nvPr/>
        </p:nvSpPr>
        <p:spPr>
          <a:xfrm>
            <a:off x="7992839" y="3296725"/>
            <a:ext cx="3302400" cy="9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User Shoe</a:t>
            </a:r>
            <a:endParaRPr sz="2300">
              <a:solidFill>
                <a:schemeClr val="lt2"/>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b122e5e52e_2_53"/>
          <p:cNvSpPr txBox="1"/>
          <p:nvPr>
            <p:ph type="title"/>
          </p:nvPr>
        </p:nvSpPr>
        <p:spPr>
          <a:xfrm>
            <a:off x="1371600" y="685800"/>
            <a:ext cx="9601200" cy="7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Contour Slicing</a:t>
            </a:r>
            <a:endParaRPr/>
          </a:p>
        </p:txBody>
      </p:sp>
      <p:pic>
        <p:nvPicPr>
          <p:cNvPr id="339" name="Google Shape;339;gb122e5e52e_2_53"/>
          <p:cNvPicPr preferRelativeResize="0"/>
          <p:nvPr/>
        </p:nvPicPr>
        <p:blipFill rotWithShape="1">
          <a:blip r:embed="rId3">
            <a:alphaModFix/>
          </a:blip>
          <a:srcRect b="51749" l="2678" r="62217" t="6095"/>
          <a:stretch/>
        </p:blipFill>
        <p:spPr>
          <a:xfrm>
            <a:off x="1006425" y="2379463"/>
            <a:ext cx="2602274" cy="2616675"/>
          </a:xfrm>
          <a:prstGeom prst="rect">
            <a:avLst/>
          </a:prstGeom>
          <a:noFill/>
          <a:ln>
            <a:noFill/>
          </a:ln>
        </p:spPr>
      </p:pic>
      <p:pic>
        <p:nvPicPr>
          <p:cNvPr id="340" name="Google Shape;340;gb122e5e52e_2_53"/>
          <p:cNvPicPr preferRelativeResize="0"/>
          <p:nvPr/>
        </p:nvPicPr>
        <p:blipFill rotWithShape="1">
          <a:blip r:embed="rId3">
            <a:alphaModFix/>
          </a:blip>
          <a:srcRect b="4157" l="63962" r="2718" t="56358"/>
          <a:stretch/>
        </p:blipFill>
        <p:spPr>
          <a:xfrm>
            <a:off x="9102300" y="2393113"/>
            <a:ext cx="2470001" cy="2450625"/>
          </a:xfrm>
          <a:prstGeom prst="rect">
            <a:avLst/>
          </a:prstGeom>
          <a:noFill/>
          <a:ln>
            <a:noFill/>
          </a:ln>
        </p:spPr>
      </p:pic>
      <p:pic>
        <p:nvPicPr>
          <p:cNvPr id="341" name="Google Shape;341;gb122e5e52e_2_53"/>
          <p:cNvPicPr preferRelativeResize="0"/>
          <p:nvPr/>
        </p:nvPicPr>
        <p:blipFill rotWithShape="1">
          <a:blip r:embed="rId3">
            <a:alphaModFix/>
          </a:blip>
          <a:srcRect b="3214" l="2735" r="63149" t="55788"/>
          <a:stretch/>
        </p:blipFill>
        <p:spPr>
          <a:xfrm>
            <a:off x="3753938" y="2375163"/>
            <a:ext cx="2528938" cy="2544775"/>
          </a:xfrm>
          <a:prstGeom prst="rect">
            <a:avLst/>
          </a:prstGeom>
          <a:noFill/>
          <a:ln>
            <a:noFill/>
          </a:ln>
        </p:spPr>
      </p:pic>
      <p:pic>
        <p:nvPicPr>
          <p:cNvPr id="342" name="Google Shape;342;gb122e5e52e_2_53"/>
          <p:cNvPicPr preferRelativeResize="0"/>
          <p:nvPr/>
        </p:nvPicPr>
        <p:blipFill rotWithShape="1">
          <a:blip r:embed="rId3">
            <a:alphaModFix/>
          </a:blip>
          <a:srcRect b="52220" l="63210" r="2674" t="6781"/>
          <a:stretch/>
        </p:blipFill>
        <p:spPr>
          <a:xfrm>
            <a:off x="6428125" y="2375162"/>
            <a:ext cx="2528925" cy="2544775"/>
          </a:xfrm>
          <a:prstGeom prst="rect">
            <a:avLst/>
          </a:prstGeom>
          <a:noFill/>
          <a:ln>
            <a:noFill/>
          </a:ln>
        </p:spPr>
      </p:pic>
      <p:sp>
        <p:nvSpPr>
          <p:cNvPr id="343" name="Google Shape;343;gb122e5e52e_2_53"/>
          <p:cNvSpPr txBox="1"/>
          <p:nvPr/>
        </p:nvSpPr>
        <p:spPr>
          <a:xfrm>
            <a:off x="1006425" y="1861863"/>
            <a:ext cx="260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Retail Right </a:t>
            </a:r>
            <a:endParaRPr sz="2200">
              <a:solidFill>
                <a:schemeClr val="lt2"/>
              </a:solidFill>
              <a:latin typeface="Libre Franklin"/>
              <a:ea typeface="Libre Franklin"/>
              <a:cs typeface="Libre Franklin"/>
              <a:sym typeface="Libre Franklin"/>
            </a:endParaRPr>
          </a:p>
        </p:txBody>
      </p:sp>
      <p:sp>
        <p:nvSpPr>
          <p:cNvPr id="344" name="Google Shape;344;gb122e5e52e_2_53"/>
          <p:cNvSpPr txBox="1"/>
          <p:nvPr/>
        </p:nvSpPr>
        <p:spPr>
          <a:xfrm>
            <a:off x="3753950" y="1861863"/>
            <a:ext cx="260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Retail Left</a:t>
            </a:r>
            <a:endParaRPr sz="2200">
              <a:solidFill>
                <a:schemeClr val="lt2"/>
              </a:solidFill>
              <a:latin typeface="Libre Franklin"/>
              <a:ea typeface="Libre Franklin"/>
              <a:cs typeface="Libre Franklin"/>
              <a:sym typeface="Libre Franklin"/>
            </a:endParaRPr>
          </a:p>
        </p:txBody>
      </p:sp>
      <p:sp>
        <p:nvSpPr>
          <p:cNvPr id="345" name="Google Shape;345;gb122e5e52e_2_53"/>
          <p:cNvSpPr txBox="1"/>
          <p:nvPr/>
        </p:nvSpPr>
        <p:spPr>
          <a:xfrm>
            <a:off x="6349075" y="1861863"/>
            <a:ext cx="260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User Orientation 1</a:t>
            </a:r>
            <a:endParaRPr sz="2200">
              <a:solidFill>
                <a:schemeClr val="lt2"/>
              </a:solidFill>
              <a:latin typeface="Libre Franklin"/>
              <a:ea typeface="Libre Franklin"/>
              <a:cs typeface="Libre Franklin"/>
              <a:sym typeface="Libre Franklin"/>
            </a:endParaRPr>
          </a:p>
        </p:txBody>
      </p:sp>
      <p:sp>
        <p:nvSpPr>
          <p:cNvPr id="346" name="Google Shape;346;gb122e5e52e_2_53"/>
          <p:cNvSpPr txBox="1"/>
          <p:nvPr/>
        </p:nvSpPr>
        <p:spPr>
          <a:xfrm>
            <a:off x="9036200" y="1861863"/>
            <a:ext cx="260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User Orientation 2</a:t>
            </a:r>
            <a:endParaRPr sz="2200">
              <a:solidFill>
                <a:schemeClr val="lt2"/>
              </a:solidFill>
              <a:latin typeface="Libre Franklin"/>
              <a:ea typeface="Libre Franklin"/>
              <a:cs typeface="Libre Franklin"/>
              <a:sym typeface="Libre Franklin"/>
            </a:endParaRPr>
          </a:p>
        </p:txBody>
      </p:sp>
      <p:cxnSp>
        <p:nvCxnSpPr>
          <p:cNvPr id="347" name="Google Shape;347;gb122e5e52e_2_53"/>
          <p:cNvCxnSpPr/>
          <p:nvPr/>
        </p:nvCxnSpPr>
        <p:spPr>
          <a:xfrm flipH="1" rot="10800000">
            <a:off x="1006425" y="3694700"/>
            <a:ext cx="10566000" cy="69300"/>
          </a:xfrm>
          <a:prstGeom prst="straightConnector1">
            <a:avLst/>
          </a:prstGeom>
          <a:noFill/>
          <a:ln cap="flat" cmpd="sng" w="76200">
            <a:solidFill>
              <a:srgbClr val="00FF00"/>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b122e5e52e_2_32"/>
          <p:cNvSpPr txBox="1"/>
          <p:nvPr>
            <p:ph type="title"/>
          </p:nvPr>
        </p:nvSpPr>
        <p:spPr>
          <a:xfrm>
            <a:off x="1371600" y="685800"/>
            <a:ext cx="9601200" cy="76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Transformation</a:t>
            </a:r>
            <a:r>
              <a:rPr lang="en-US"/>
              <a:t> Estimation</a:t>
            </a:r>
            <a:endParaRPr/>
          </a:p>
        </p:txBody>
      </p:sp>
      <p:pic>
        <p:nvPicPr>
          <p:cNvPr id="353" name="Google Shape;353;gb122e5e52e_2_32"/>
          <p:cNvPicPr preferRelativeResize="0"/>
          <p:nvPr/>
        </p:nvPicPr>
        <p:blipFill>
          <a:blip r:embed="rId3">
            <a:alphaModFix/>
          </a:blip>
          <a:stretch>
            <a:fillRect/>
          </a:stretch>
        </p:blipFill>
        <p:spPr>
          <a:xfrm>
            <a:off x="3444188" y="1985400"/>
            <a:ext cx="5303625" cy="4441101"/>
          </a:xfrm>
          <a:prstGeom prst="rect">
            <a:avLst/>
          </a:prstGeom>
          <a:noFill/>
          <a:ln>
            <a:noFill/>
          </a:ln>
        </p:spPr>
      </p:pic>
      <p:sp>
        <p:nvSpPr>
          <p:cNvPr id="354" name="Google Shape;354;gb122e5e52e_2_32"/>
          <p:cNvSpPr txBox="1"/>
          <p:nvPr/>
        </p:nvSpPr>
        <p:spPr>
          <a:xfrm>
            <a:off x="3291800" y="1451988"/>
            <a:ext cx="260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Retail Left/ </a:t>
            </a:r>
            <a:r>
              <a:rPr lang="en-US" sz="2200">
                <a:solidFill>
                  <a:schemeClr val="lt2"/>
                </a:solidFill>
                <a:latin typeface="Libre Franklin"/>
                <a:ea typeface="Libre Franklin"/>
                <a:cs typeface="Libre Franklin"/>
                <a:sym typeface="Libre Franklin"/>
              </a:rPr>
              <a:t>Right</a:t>
            </a:r>
            <a:endParaRPr sz="2200">
              <a:solidFill>
                <a:schemeClr val="lt2"/>
              </a:solidFill>
              <a:latin typeface="Libre Franklin"/>
              <a:ea typeface="Libre Franklin"/>
              <a:cs typeface="Libre Franklin"/>
              <a:sym typeface="Libre Franklin"/>
            </a:endParaRPr>
          </a:p>
        </p:txBody>
      </p:sp>
      <p:sp>
        <p:nvSpPr>
          <p:cNvPr id="355" name="Google Shape;355;gb122e5e52e_2_32"/>
          <p:cNvSpPr txBox="1"/>
          <p:nvPr/>
        </p:nvSpPr>
        <p:spPr>
          <a:xfrm>
            <a:off x="6380975" y="1415400"/>
            <a:ext cx="30000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Libre Franklin"/>
                <a:ea typeface="Libre Franklin"/>
                <a:cs typeface="Libre Franklin"/>
                <a:sym typeface="Libre Franklin"/>
              </a:rPr>
              <a:t>User Orientation 1/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b122e5e52e_2_70"/>
          <p:cNvSpPr txBox="1"/>
          <p:nvPr>
            <p:ph type="title"/>
          </p:nvPr>
        </p:nvSpPr>
        <p:spPr>
          <a:xfrm>
            <a:off x="1371600" y="685800"/>
            <a:ext cx="9601200" cy="75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Transformation Types</a:t>
            </a:r>
            <a:endParaRPr/>
          </a:p>
        </p:txBody>
      </p:sp>
      <p:pic>
        <p:nvPicPr>
          <p:cNvPr id="361" name="Google Shape;361;gb122e5e52e_2_70"/>
          <p:cNvPicPr preferRelativeResize="0"/>
          <p:nvPr/>
        </p:nvPicPr>
        <p:blipFill>
          <a:blip r:embed="rId3">
            <a:alphaModFix/>
          </a:blip>
          <a:stretch>
            <a:fillRect/>
          </a:stretch>
        </p:blipFill>
        <p:spPr>
          <a:xfrm>
            <a:off x="1371601" y="2856750"/>
            <a:ext cx="9979450" cy="2074675"/>
          </a:xfrm>
          <a:prstGeom prst="rect">
            <a:avLst/>
          </a:prstGeom>
          <a:noFill/>
          <a:ln>
            <a:noFill/>
          </a:ln>
        </p:spPr>
      </p:pic>
      <p:sp>
        <p:nvSpPr>
          <p:cNvPr id="362" name="Google Shape;362;gb122e5e52e_2_70"/>
          <p:cNvSpPr txBox="1"/>
          <p:nvPr/>
        </p:nvSpPr>
        <p:spPr>
          <a:xfrm>
            <a:off x="1371600" y="2247900"/>
            <a:ext cx="30996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User Shoe</a:t>
            </a:r>
            <a:endParaRPr sz="2300">
              <a:solidFill>
                <a:schemeClr val="lt2"/>
              </a:solidFill>
              <a:latin typeface="Libre Franklin"/>
              <a:ea typeface="Libre Franklin"/>
              <a:cs typeface="Libre Franklin"/>
              <a:sym typeface="Libre Franklin"/>
            </a:endParaRPr>
          </a:p>
        </p:txBody>
      </p:sp>
      <p:sp>
        <p:nvSpPr>
          <p:cNvPr id="363" name="Google Shape;363;gb122e5e52e_2_70"/>
          <p:cNvSpPr txBox="1"/>
          <p:nvPr/>
        </p:nvSpPr>
        <p:spPr>
          <a:xfrm>
            <a:off x="4622400" y="2247900"/>
            <a:ext cx="30996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Similarity</a:t>
            </a:r>
            <a:endParaRPr sz="2300">
              <a:solidFill>
                <a:schemeClr val="lt2"/>
              </a:solidFill>
              <a:latin typeface="Libre Franklin"/>
              <a:ea typeface="Libre Franklin"/>
              <a:cs typeface="Libre Franklin"/>
              <a:sym typeface="Libre Franklin"/>
            </a:endParaRPr>
          </a:p>
        </p:txBody>
      </p:sp>
      <p:sp>
        <p:nvSpPr>
          <p:cNvPr id="364" name="Google Shape;364;gb122e5e52e_2_70"/>
          <p:cNvSpPr txBox="1"/>
          <p:nvPr/>
        </p:nvSpPr>
        <p:spPr>
          <a:xfrm>
            <a:off x="8182225" y="2247900"/>
            <a:ext cx="30996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2"/>
                </a:solidFill>
                <a:latin typeface="Libre Franklin"/>
                <a:ea typeface="Libre Franklin"/>
                <a:cs typeface="Libre Franklin"/>
                <a:sym typeface="Libre Franklin"/>
              </a:rPr>
              <a:t>Homography</a:t>
            </a:r>
            <a:endParaRPr sz="2300">
              <a:solidFill>
                <a:schemeClr val="lt2"/>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b122e5e52e_2_79"/>
          <p:cNvSpPr txBox="1"/>
          <p:nvPr>
            <p:ph type="title"/>
          </p:nvPr>
        </p:nvSpPr>
        <p:spPr>
          <a:xfrm>
            <a:off x="1371600" y="685800"/>
            <a:ext cx="9601200" cy="148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Picking the best matching and transformation</a:t>
            </a:r>
            <a:endParaRPr/>
          </a:p>
        </p:txBody>
      </p:sp>
      <p:sp>
        <p:nvSpPr>
          <p:cNvPr id="370" name="Google Shape;370;gb122e5e52e_2_79"/>
          <p:cNvSpPr txBox="1"/>
          <p:nvPr>
            <p:ph idx="1" type="body"/>
          </p:nvPr>
        </p:nvSpPr>
        <p:spPr>
          <a:xfrm>
            <a:off x="1371600" y="2286000"/>
            <a:ext cx="9857100" cy="60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300"/>
              <a:t>(Similarity, Homography)  X  (Retail Left, Retail Right) </a:t>
            </a:r>
            <a:endParaRPr sz="2300"/>
          </a:p>
          <a:p>
            <a:pPr indent="0" lvl="0" marL="0" rtl="0" algn="l">
              <a:spcBef>
                <a:spcPts val="1000"/>
              </a:spcBef>
              <a:spcAft>
                <a:spcPts val="0"/>
              </a:spcAft>
              <a:buNone/>
            </a:pPr>
            <a:r>
              <a:rPr lang="en-US" sz="2300"/>
              <a:t> 					                   X  (User Orientation 1, </a:t>
            </a:r>
            <a:r>
              <a:rPr lang="en-US" sz="2300"/>
              <a:t>User  Orientation 2</a:t>
            </a:r>
            <a:r>
              <a:rPr lang="en-US" sz="2300"/>
              <a:t>)</a:t>
            </a:r>
            <a:endParaRPr sz="2300"/>
          </a:p>
          <a:p>
            <a:pPr indent="457200" lvl="0" marL="2286000" rtl="0" algn="l">
              <a:spcBef>
                <a:spcPts val="1000"/>
              </a:spcBef>
              <a:spcAft>
                <a:spcPts val="0"/>
              </a:spcAft>
              <a:buNone/>
            </a:pPr>
            <a:r>
              <a:rPr lang="en-US" sz="2300"/>
              <a:t>            = 2  X 2 X 2 </a:t>
            </a:r>
            <a:endParaRPr sz="2300"/>
          </a:p>
          <a:p>
            <a:pPr indent="457200" lvl="0" marL="2743200" rtl="0" algn="l">
              <a:spcBef>
                <a:spcPts val="1000"/>
              </a:spcBef>
              <a:spcAft>
                <a:spcPts val="0"/>
              </a:spcAft>
              <a:buNone/>
            </a:pPr>
            <a:r>
              <a:rPr lang="en-US" sz="2300"/>
              <a:t>     = 8 options</a:t>
            </a:r>
            <a:endParaRPr sz="2300"/>
          </a:p>
          <a:p>
            <a:pPr indent="0" lvl="0" marL="0" rtl="0" algn="l">
              <a:spcBef>
                <a:spcPts val="1000"/>
              </a:spcBef>
              <a:spcAft>
                <a:spcPts val="200"/>
              </a:spcAft>
              <a:buNone/>
            </a:pPr>
            <a:r>
              <a:rPr lang="en-US" sz="2300"/>
              <a:t>					</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b122e5e52e_2_85"/>
          <p:cNvSpPr/>
          <p:nvPr/>
        </p:nvSpPr>
        <p:spPr>
          <a:xfrm>
            <a:off x="6563275" y="1998450"/>
            <a:ext cx="5607300" cy="3364200"/>
          </a:xfrm>
          <a:prstGeom prst="rect">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b122e5e52e_2_85"/>
          <p:cNvSpPr/>
          <p:nvPr/>
        </p:nvSpPr>
        <p:spPr>
          <a:xfrm>
            <a:off x="772075" y="1998450"/>
            <a:ext cx="5607300" cy="3364200"/>
          </a:xfrm>
          <a:prstGeom prst="rect">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b122e5e52e_2_85"/>
          <p:cNvSpPr txBox="1"/>
          <p:nvPr>
            <p:ph type="title"/>
          </p:nvPr>
        </p:nvSpPr>
        <p:spPr>
          <a:xfrm>
            <a:off x="1371600" y="685800"/>
            <a:ext cx="9601200" cy="148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Picking the best matching and transformation</a:t>
            </a:r>
            <a:endParaRPr/>
          </a:p>
        </p:txBody>
      </p:sp>
      <p:sp>
        <p:nvSpPr>
          <p:cNvPr id="378" name="Google Shape;378;gb122e5e52e_2_85"/>
          <p:cNvSpPr txBox="1"/>
          <p:nvPr>
            <p:ph idx="1" type="body"/>
          </p:nvPr>
        </p:nvSpPr>
        <p:spPr>
          <a:xfrm>
            <a:off x="990600" y="1981200"/>
            <a:ext cx="2100600" cy="60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1. Similarity</a:t>
            </a:r>
            <a:endParaRPr/>
          </a:p>
          <a:p>
            <a:pPr indent="0" lvl="0" marL="0" rtl="0" algn="l">
              <a:spcBef>
                <a:spcPts val="1000"/>
              </a:spcBef>
              <a:spcAft>
                <a:spcPts val="200"/>
              </a:spcAft>
              <a:buNone/>
            </a:pPr>
            <a:r>
              <a:rPr lang="en-US"/>
              <a:t>					</a:t>
            </a:r>
            <a:endParaRPr/>
          </a:p>
        </p:txBody>
      </p:sp>
      <p:pic>
        <p:nvPicPr>
          <p:cNvPr id="379" name="Google Shape;379;gb122e5e52e_2_85"/>
          <p:cNvPicPr preferRelativeResize="0"/>
          <p:nvPr/>
        </p:nvPicPr>
        <p:blipFill>
          <a:blip r:embed="rId3">
            <a:alphaModFix/>
          </a:blip>
          <a:stretch>
            <a:fillRect/>
          </a:stretch>
        </p:blipFill>
        <p:spPr>
          <a:xfrm>
            <a:off x="933075" y="2585100"/>
            <a:ext cx="3119875" cy="2612475"/>
          </a:xfrm>
          <a:prstGeom prst="rect">
            <a:avLst/>
          </a:prstGeom>
          <a:noFill/>
          <a:ln>
            <a:noFill/>
          </a:ln>
        </p:spPr>
      </p:pic>
      <p:sp>
        <p:nvSpPr>
          <p:cNvPr id="380" name="Google Shape;380;gb122e5e52e_2_85"/>
          <p:cNvSpPr txBox="1"/>
          <p:nvPr/>
        </p:nvSpPr>
        <p:spPr>
          <a:xfrm>
            <a:off x="4029900" y="2685000"/>
            <a:ext cx="2406900" cy="1114200"/>
          </a:xfrm>
          <a:prstGeom prst="rect">
            <a:avLst/>
          </a:prstGeom>
          <a:noFill/>
          <a:ln>
            <a:noFill/>
          </a:ln>
        </p:spPr>
        <p:txBody>
          <a:bodyPr anchorCtr="0" anchor="t" bIns="91425" lIns="91425" spcFirstLastPara="1" rIns="91425" wrap="square" tIns="91425">
            <a:noAutofit/>
          </a:bodyPr>
          <a:lstStyle/>
          <a:p>
            <a:pPr indent="0" lvl="0" marL="0" rtl="0" algn="l">
              <a:lnSpc>
                <a:spcPct val="94000"/>
              </a:lnSpc>
              <a:spcBef>
                <a:spcPts val="1000"/>
              </a:spcBef>
              <a:spcAft>
                <a:spcPts val="0"/>
              </a:spcAft>
              <a:buNone/>
            </a:pPr>
            <a:r>
              <a:rPr lang="en-US" sz="2300">
                <a:solidFill>
                  <a:schemeClr val="lt2"/>
                </a:solidFill>
              </a:rPr>
              <a:t>1-1. </a:t>
            </a:r>
            <a:r>
              <a:rPr lang="en-US" sz="2300">
                <a:solidFill>
                  <a:schemeClr val="lt2"/>
                </a:solidFill>
              </a:rPr>
              <a:t>Maximize number of inliers</a:t>
            </a:r>
            <a:endParaRPr sz="2300">
              <a:solidFill>
                <a:schemeClr val="lt2"/>
              </a:solidFill>
            </a:endParaRPr>
          </a:p>
          <a:p>
            <a:pPr indent="0" lvl="0" marL="0" rtl="0" algn="l">
              <a:lnSpc>
                <a:spcPct val="94000"/>
              </a:lnSpc>
              <a:spcBef>
                <a:spcPts val="1000"/>
              </a:spcBef>
              <a:spcAft>
                <a:spcPts val="200"/>
              </a:spcAft>
              <a:buNone/>
            </a:pPr>
            <a:r>
              <a:rPr lang="en-US" sz="2300">
                <a:solidFill>
                  <a:schemeClr val="lt2"/>
                </a:solidFill>
              </a:rPr>
              <a:t>1-2. Minimizes least squares error of inliers</a:t>
            </a:r>
            <a:endParaRPr sz="2300">
              <a:solidFill>
                <a:schemeClr val="lt2"/>
              </a:solidFill>
            </a:endParaRPr>
          </a:p>
        </p:txBody>
      </p:sp>
      <p:sp>
        <p:nvSpPr>
          <p:cNvPr id="381" name="Google Shape;381;gb122e5e52e_2_85"/>
          <p:cNvSpPr txBox="1"/>
          <p:nvPr>
            <p:ph idx="1" type="body"/>
          </p:nvPr>
        </p:nvSpPr>
        <p:spPr>
          <a:xfrm>
            <a:off x="6663900" y="1905000"/>
            <a:ext cx="2192700" cy="60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2. Homography</a:t>
            </a:r>
            <a:endParaRPr/>
          </a:p>
          <a:p>
            <a:pPr indent="0" lvl="0" marL="0" rtl="0" algn="l">
              <a:spcBef>
                <a:spcPts val="1000"/>
              </a:spcBef>
              <a:spcAft>
                <a:spcPts val="200"/>
              </a:spcAft>
              <a:buNone/>
            </a:pPr>
            <a:r>
              <a:rPr lang="en-US"/>
              <a:t>					</a:t>
            </a:r>
            <a:endParaRPr/>
          </a:p>
        </p:txBody>
      </p:sp>
      <p:pic>
        <p:nvPicPr>
          <p:cNvPr id="382" name="Google Shape;382;gb122e5e52e_2_85"/>
          <p:cNvPicPr preferRelativeResize="0"/>
          <p:nvPr/>
        </p:nvPicPr>
        <p:blipFill>
          <a:blip r:embed="rId3">
            <a:alphaModFix/>
          </a:blip>
          <a:stretch>
            <a:fillRect/>
          </a:stretch>
        </p:blipFill>
        <p:spPr>
          <a:xfrm>
            <a:off x="6663900" y="2508900"/>
            <a:ext cx="3119875" cy="2612475"/>
          </a:xfrm>
          <a:prstGeom prst="rect">
            <a:avLst/>
          </a:prstGeom>
          <a:noFill/>
          <a:ln>
            <a:noFill/>
          </a:ln>
        </p:spPr>
      </p:pic>
      <p:sp>
        <p:nvSpPr>
          <p:cNvPr id="383" name="Google Shape;383;gb122e5e52e_2_85"/>
          <p:cNvSpPr txBox="1"/>
          <p:nvPr/>
        </p:nvSpPr>
        <p:spPr>
          <a:xfrm>
            <a:off x="9777950" y="2685000"/>
            <a:ext cx="2406900" cy="1114200"/>
          </a:xfrm>
          <a:prstGeom prst="rect">
            <a:avLst/>
          </a:prstGeom>
          <a:noFill/>
          <a:ln>
            <a:noFill/>
          </a:ln>
        </p:spPr>
        <p:txBody>
          <a:bodyPr anchorCtr="0" anchor="t" bIns="91425" lIns="91425" spcFirstLastPara="1" rIns="91425" wrap="square" tIns="91425">
            <a:noAutofit/>
          </a:bodyPr>
          <a:lstStyle/>
          <a:p>
            <a:pPr indent="0" lvl="0" marL="0" rtl="0" algn="l">
              <a:lnSpc>
                <a:spcPct val="94000"/>
              </a:lnSpc>
              <a:spcBef>
                <a:spcPts val="1000"/>
              </a:spcBef>
              <a:spcAft>
                <a:spcPts val="0"/>
              </a:spcAft>
              <a:buNone/>
            </a:pPr>
            <a:r>
              <a:rPr lang="en-US" sz="2300">
                <a:solidFill>
                  <a:schemeClr val="lt2"/>
                </a:solidFill>
              </a:rPr>
              <a:t>2-</a:t>
            </a:r>
            <a:r>
              <a:rPr lang="en-US" sz="2300">
                <a:solidFill>
                  <a:schemeClr val="lt2"/>
                </a:solidFill>
              </a:rPr>
              <a:t>1. Maximize number of inliers</a:t>
            </a:r>
            <a:endParaRPr sz="2300">
              <a:solidFill>
                <a:schemeClr val="lt2"/>
              </a:solidFill>
            </a:endParaRPr>
          </a:p>
          <a:p>
            <a:pPr indent="0" lvl="0" marL="0" rtl="0" algn="l">
              <a:lnSpc>
                <a:spcPct val="94000"/>
              </a:lnSpc>
              <a:spcBef>
                <a:spcPts val="1000"/>
              </a:spcBef>
              <a:spcAft>
                <a:spcPts val="200"/>
              </a:spcAft>
              <a:buNone/>
            </a:pPr>
            <a:r>
              <a:rPr lang="en-US" sz="2300">
                <a:solidFill>
                  <a:schemeClr val="lt2"/>
                </a:solidFill>
              </a:rPr>
              <a:t>2-2. Minimizes least squares error of inliers</a:t>
            </a:r>
            <a:endParaRPr sz="2300">
              <a:solidFill>
                <a:schemeClr val="lt2"/>
              </a:solidFill>
            </a:endParaRPr>
          </a:p>
        </p:txBody>
      </p:sp>
      <p:sp>
        <p:nvSpPr>
          <p:cNvPr id="384" name="Google Shape;384;gb122e5e52e_2_85"/>
          <p:cNvSpPr/>
          <p:nvPr/>
        </p:nvSpPr>
        <p:spPr>
          <a:xfrm>
            <a:off x="4101900" y="5530475"/>
            <a:ext cx="4280100" cy="11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t>3. </a:t>
            </a:r>
            <a:r>
              <a:rPr lang="en-US" sz="2300"/>
              <a:t>Pick one that covers more of the user shoe when stitched</a:t>
            </a:r>
            <a:endParaRPr sz="2300"/>
          </a:p>
        </p:txBody>
      </p:sp>
      <p:cxnSp>
        <p:nvCxnSpPr>
          <p:cNvPr id="385" name="Google Shape;385;gb122e5e52e_2_85"/>
          <p:cNvCxnSpPr>
            <a:endCxn id="384" idx="1"/>
          </p:cNvCxnSpPr>
          <p:nvPr/>
        </p:nvCxnSpPr>
        <p:spPr>
          <a:xfrm>
            <a:off x="1926600" y="5391575"/>
            <a:ext cx="2175300" cy="696000"/>
          </a:xfrm>
          <a:prstGeom prst="bentConnector3">
            <a:avLst>
              <a:gd fmla="val 660" name="adj1"/>
            </a:avLst>
          </a:prstGeom>
          <a:noFill/>
          <a:ln cap="flat" cmpd="sng" w="76200">
            <a:solidFill>
              <a:schemeClr val="lt2"/>
            </a:solidFill>
            <a:prstDash val="solid"/>
            <a:round/>
            <a:headEnd len="med" w="med" type="none"/>
            <a:tailEnd len="med" w="med" type="none"/>
          </a:ln>
        </p:spPr>
      </p:cxnSp>
      <p:cxnSp>
        <p:nvCxnSpPr>
          <p:cNvPr id="386" name="Google Shape;386;gb122e5e52e_2_85"/>
          <p:cNvCxnSpPr>
            <a:stCxn id="384" idx="3"/>
          </p:cNvCxnSpPr>
          <p:nvPr/>
        </p:nvCxnSpPr>
        <p:spPr>
          <a:xfrm flipH="1" rot="10800000">
            <a:off x="8382000" y="5391575"/>
            <a:ext cx="2267400" cy="696000"/>
          </a:xfrm>
          <a:prstGeom prst="bentConnector3">
            <a:avLst>
              <a:gd fmla="val 99552" name="adj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 name="Shape 390"/>
        <p:cNvGrpSpPr/>
        <p:nvPr/>
      </p:nvGrpSpPr>
      <p:grpSpPr>
        <a:xfrm>
          <a:off x="0" y="0"/>
          <a:ext cx="0" cy="0"/>
          <a:chOff x="0" y="0"/>
          <a:chExt cx="0" cy="0"/>
        </a:xfrm>
      </p:grpSpPr>
      <p:sp>
        <p:nvSpPr>
          <p:cNvPr id="391" name="Google Shape;391;gb122e5e52e_2_37"/>
          <p:cNvSpPr txBox="1"/>
          <p:nvPr>
            <p:ph type="title"/>
          </p:nvPr>
        </p:nvSpPr>
        <p:spPr>
          <a:xfrm>
            <a:off x="1371600" y="685800"/>
            <a:ext cx="9601200" cy="148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a:t>
            </a:r>
            <a:endParaRPr/>
          </a:p>
        </p:txBody>
      </p:sp>
      <p:pic>
        <p:nvPicPr>
          <p:cNvPr id="392" name="Google Shape;392;gb122e5e52e_2_37"/>
          <p:cNvPicPr preferRelativeResize="0"/>
          <p:nvPr/>
        </p:nvPicPr>
        <p:blipFill>
          <a:blip r:embed="rId3">
            <a:alphaModFix/>
          </a:blip>
          <a:stretch>
            <a:fillRect/>
          </a:stretch>
        </p:blipFill>
        <p:spPr>
          <a:xfrm>
            <a:off x="908275" y="3573225"/>
            <a:ext cx="5342626" cy="1664250"/>
          </a:xfrm>
          <a:prstGeom prst="rect">
            <a:avLst/>
          </a:prstGeom>
          <a:noFill/>
          <a:ln>
            <a:noFill/>
          </a:ln>
        </p:spPr>
      </p:pic>
      <p:pic>
        <p:nvPicPr>
          <p:cNvPr id="393" name="Google Shape;393;gb122e5e52e_2_37"/>
          <p:cNvPicPr preferRelativeResize="0"/>
          <p:nvPr/>
        </p:nvPicPr>
        <p:blipFill>
          <a:blip r:embed="rId4">
            <a:alphaModFix/>
          </a:blip>
          <a:stretch>
            <a:fillRect/>
          </a:stretch>
        </p:blipFill>
        <p:spPr>
          <a:xfrm>
            <a:off x="908275" y="1796803"/>
            <a:ext cx="5342626" cy="1664247"/>
          </a:xfrm>
          <a:prstGeom prst="rect">
            <a:avLst/>
          </a:prstGeom>
          <a:noFill/>
          <a:ln>
            <a:noFill/>
          </a:ln>
        </p:spPr>
      </p:pic>
      <p:pic>
        <p:nvPicPr>
          <p:cNvPr id="394" name="Google Shape;394;gb122e5e52e_2_37"/>
          <p:cNvPicPr preferRelativeResize="0"/>
          <p:nvPr/>
        </p:nvPicPr>
        <p:blipFill>
          <a:blip r:embed="rId5">
            <a:alphaModFix/>
          </a:blip>
          <a:stretch>
            <a:fillRect/>
          </a:stretch>
        </p:blipFill>
        <p:spPr>
          <a:xfrm>
            <a:off x="6560067" y="3573225"/>
            <a:ext cx="5342634" cy="1664250"/>
          </a:xfrm>
          <a:prstGeom prst="rect">
            <a:avLst/>
          </a:prstGeom>
          <a:noFill/>
          <a:ln>
            <a:noFill/>
          </a:ln>
        </p:spPr>
      </p:pic>
      <p:pic>
        <p:nvPicPr>
          <p:cNvPr id="395" name="Google Shape;395;gb122e5e52e_2_37"/>
          <p:cNvPicPr preferRelativeResize="0"/>
          <p:nvPr/>
        </p:nvPicPr>
        <p:blipFill>
          <a:blip r:embed="rId6">
            <a:alphaModFix/>
          </a:blip>
          <a:stretch>
            <a:fillRect/>
          </a:stretch>
        </p:blipFill>
        <p:spPr>
          <a:xfrm>
            <a:off x="908275" y="5349650"/>
            <a:ext cx="5342626" cy="993436"/>
          </a:xfrm>
          <a:prstGeom prst="rect">
            <a:avLst/>
          </a:prstGeom>
          <a:noFill/>
          <a:ln>
            <a:noFill/>
          </a:ln>
        </p:spPr>
      </p:pic>
      <p:pic>
        <p:nvPicPr>
          <p:cNvPr id="396" name="Google Shape;396;gb122e5e52e_2_37"/>
          <p:cNvPicPr preferRelativeResize="0"/>
          <p:nvPr/>
        </p:nvPicPr>
        <p:blipFill>
          <a:blip r:embed="rId7">
            <a:alphaModFix/>
          </a:blip>
          <a:stretch>
            <a:fillRect/>
          </a:stretch>
        </p:blipFill>
        <p:spPr>
          <a:xfrm>
            <a:off x="6560075" y="5366746"/>
            <a:ext cx="5342626" cy="1030705"/>
          </a:xfrm>
          <a:prstGeom prst="rect">
            <a:avLst/>
          </a:prstGeom>
          <a:noFill/>
          <a:ln>
            <a:noFill/>
          </a:ln>
        </p:spPr>
      </p:pic>
      <p:pic>
        <p:nvPicPr>
          <p:cNvPr id="397" name="Google Shape;397;gb122e5e52e_2_37"/>
          <p:cNvPicPr preferRelativeResize="0"/>
          <p:nvPr/>
        </p:nvPicPr>
        <p:blipFill rotWithShape="1">
          <a:blip r:embed="rId8">
            <a:alphaModFix/>
          </a:blip>
          <a:srcRect b="0" l="54398" r="0" t="0"/>
          <a:stretch/>
        </p:blipFill>
        <p:spPr>
          <a:xfrm>
            <a:off x="9453402" y="1915225"/>
            <a:ext cx="2449298" cy="1485900"/>
          </a:xfrm>
          <a:prstGeom prst="rect">
            <a:avLst/>
          </a:prstGeom>
          <a:noFill/>
          <a:ln>
            <a:noFill/>
          </a:ln>
        </p:spPr>
      </p:pic>
      <p:pic>
        <p:nvPicPr>
          <p:cNvPr id="398" name="Google Shape;398;gb122e5e52e_2_37"/>
          <p:cNvPicPr preferRelativeResize="0"/>
          <p:nvPr/>
        </p:nvPicPr>
        <p:blipFill rotWithShape="1">
          <a:blip r:embed="rId8">
            <a:alphaModFix/>
          </a:blip>
          <a:srcRect b="0" l="0" r="54398" t="0"/>
          <a:stretch/>
        </p:blipFill>
        <p:spPr>
          <a:xfrm>
            <a:off x="6560075" y="1915225"/>
            <a:ext cx="2449298" cy="1485900"/>
          </a:xfrm>
          <a:prstGeom prst="rect">
            <a:avLst/>
          </a:prstGeom>
          <a:noFill/>
          <a:ln>
            <a:noFill/>
          </a:ln>
        </p:spPr>
      </p:pic>
      <p:sp>
        <p:nvSpPr>
          <p:cNvPr id="399" name="Google Shape;399;gb122e5e52e_2_37"/>
          <p:cNvSpPr txBox="1"/>
          <p:nvPr/>
        </p:nvSpPr>
        <p:spPr>
          <a:xfrm>
            <a:off x="3881350" y="613325"/>
            <a:ext cx="7976700" cy="79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100"/>
              <a:t>https://colab.research.google.com/drive/1BDjrElvhNqx6gy-</a:t>
            </a:r>
            <a:endParaRPr sz="2100"/>
          </a:p>
          <a:p>
            <a:pPr indent="0" lvl="0" marL="0" rtl="0" algn="l">
              <a:spcBef>
                <a:spcPts val="0"/>
              </a:spcBef>
              <a:spcAft>
                <a:spcPts val="0"/>
              </a:spcAft>
              <a:buNone/>
            </a:pPr>
            <a:r>
              <a:rPr lang="en-US" sz="2100"/>
              <a:t>EXkBLg6t6BWGcVXGj?usp=sharing</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 name="Shape 200"/>
        <p:cNvGrpSpPr/>
        <p:nvPr/>
      </p:nvGrpSpPr>
      <p:grpSpPr>
        <a:xfrm>
          <a:off x="0" y="0"/>
          <a:ext cx="0" cy="0"/>
          <a:chOff x="0" y="0"/>
          <a:chExt cx="0" cy="0"/>
        </a:xfrm>
      </p:grpSpPr>
      <p:sp>
        <p:nvSpPr>
          <p:cNvPr id="201" name="Google Shape;201;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02" name="Google Shape;202;p2"/>
          <p:cNvSpPr txBox="1"/>
          <p:nvPr>
            <p:ph type="title"/>
          </p:nvPr>
        </p:nvSpPr>
        <p:spPr>
          <a:xfrm>
            <a:off x="5100824" y="705465"/>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INTRODUCTION</a:t>
            </a:r>
            <a:endParaRPr/>
          </a:p>
        </p:txBody>
      </p:sp>
      <p:pic>
        <p:nvPicPr>
          <p:cNvPr id="203" name="Google Shape;203;p2"/>
          <p:cNvPicPr preferRelativeResize="0"/>
          <p:nvPr/>
        </p:nvPicPr>
        <p:blipFill rotWithShape="1">
          <a:blip r:embed="rId3">
            <a:alphaModFix/>
          </a:blip>
          <a:srcRect b="-1" l="17635" r="39796" t="0"/>
          <a:stretch/>
        </p:blipFill>
        <p:spPr>
          <a:xfrm>
            <a:off x="-1" y="10"/>
            <a:ext cx="4373546" cy="6857990"/>
          </a:xfrm>
          <a:prstGeom prst="rect">
            <a:avLst/>
          </a:prstGeom>
          <a:noFill/>
          <a:ln>
            <a:noFill/>
          </a:ln>
        </p:spPr>
      </p:pic>
      <p:sp>
        <p:nvSpPr>
          <p:cNvPr id="204" name="Google Shape;204;p2"/>
          <p:cNvSpPr/>
          <p:nvPr/>
        </p:nvSpPr>
        <p:spPr>
          <a:xfrm>
            <a:off x="437354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txBox="1"/>
          <p:nvPr>
            <p:ph idx="1" type="body"/>
          </p:nvPr>
        </p:nvSpPr>
        <p:spPr>
          <a:xfrm>
            <a:off x="4602145" y="1696065"/>
            <a:ext cx="6675455" cy="4171335"/>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a:p>
            <a:pPr indent="0" lvl="1" marL="530352" rtl="0" algn="just">
              <a:lnSpc>
                <a:spcPct val="94000"/>
              </a:lnSpc>
              <a:spcBef>
                <a:spcPts val="700"/>
              </a:spcBef>
              <a:spcAft>
                <a:spcPts val="0"/>
              </a:spcAft>
              <a:buClr>
                <a:schemeClr val="dk2"/>
              </a:buClr>
              <a:buSzPts val="2400"/>
              <a:buNone/>
            </a:pPr>
            <a:r>
              <a:rPr i="0" lang="en-US" sz="2400"/>
              <a:t>With the outbreak of COVID-19 and stay in home mandates, consumers' clothes and other wearables are accessible through online means. This project aims to help consumers virtually try on products to help facilitate the decision process. Our project will focus on shoes as it is a rigid structure which is much easier to implement than other types of clothes.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 name="Shape 209"/>
        <p:cNvGrpSpPr/>
        <p:nvPr/>
      </p:nvGrpSpPr>
      <p:grpSpPr>
        <a:xfrm>
          <a:off x="0" y="0"/>
          <a:ext cx="0" cy="0"/>
          <a:chOff x="0" y="0"/>
          <a:chExt cx="0" cy="0"/>
        </a:xfrm>
      </p:grpSpPr>
      <p:sp>
        <p:nvSpPr>
          <p:cNvPr id="210" name="Google Shape;210;p3"/>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txBox="1"/>
          <p:nvPr>
            <p:ph type="title"/>
          </p:nvPr>
        </p:nvSpPr>
        <p:spPr>
          <a:xfrm>
            <a:off x="640081" y="791570"/>
            <a:ext cx="4018839" cy="5262390"/>
          </a:xfrm>
          <a:prstGeom prst="rect">
            <a:avLst/>
          </a:prstGeom>
          <a:noFill/>
          <a:ln>
            <a:noFill/>
          </a:ln>
        </p:spPr>
        <p:txBody>
          <a:bodyPr anchorCtr="0" anchor="ctr" bIns="45700" lIns="91425" spcFirstLastPara="1" rIns="91425" wrap="square" tIns="45700">
            <a:normAutofit/>
          </a:bodyPr>
          <a:lstStyle/>
          <a:p>
            <a:pPr indent="0" lvl="0" marL="0" rtl="0" algn="r">
              <a:lnSpc>
                <a:spcPct val="89000"/>
              </a:lnSpc>
              <a:spcBef>
                <a:spcPts val="0"/>
              </a:spcBef>
              <a:spcAft>
                <a:spcPts val="0"/>
              </a:spcAft>
              <a:buClr>
                <a:schemeClr val="lt2"/>
              </a:buClr>
              <a:buSzPts val="4200"/>
              <a:buFont typeface="Libre Franklin"/>
              <a:buNone/>
            </a:pPr>
            <a:r>
              <a:rPr lang="en-US" sz="3700">
                <a:solidFill>
                  <a:schemeClr val="lt2"/>
                </a:solidFill>
              </a:rPr>
              <a:t>METHODOLOGY</a:t>
            </a:r>
            <a:endParaRPr sz="3700">
              <a:solidFill>
                <a:schemeClr val="lt2"/>
              </a:solidFill>
            </a:endParaRPr>
          </a:p>
        </p:txBody>
      </p:sp>
      <p:sp>
        <p:nvSpPr>
          <p:cNvPr id="212" name="Google Shape;212;p3"/>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txBox="1"/>
          <p:nvPr>
            <p:ph idx="1" type="body"/>
          </p:nvPr>
        </p:nvSpPr>
        <p:spPr>
          <a:xfrm>
            <a:off x="5371600" y="3288975"/>
            <a:ext cx="6523800" cy="3569400"/>
          </a:xfrm>
          <a:prstGeom prst="rect">
            <a:avLst/>
          </a:prstGeom>
          <a:noFill/>
          <a:ln>
            <a:noFill/>
          </a:ln>
        </p:spPr>
        <p:txBody>
          <a:bodyPr anchorCtr="0" anchor="ctr" bIns="45700" lIns="91425" spcFirstLastPara="1" rIns="91425" wrap="square" tIns="45700">
            <a:normAutofit/>
          </a:bodyPr>
          <a:lstStyle/>
          <a:p>
            <a:pPr indent="0" lvl="1" marL="530352" rtl="0" algn="l">
              <a:lnSpc>
                <a:spcPct val="94000"/>
              </a:lnSpc>
              <a:spcBef>
                <a:spcPts val="0"/>
              </a:spcBef>
              <a:spcAft>
                <a:spcPts val="0"/>
              </a:spcAft>
              <a:buClr>
                <a:schemeClr val="dk2"/>
              </a:buClr>
              <a:buSzPts val="2800"/>
              <a:buNone/>
            </a:pPr>
            <a:r>
              <a:rPr i="0" lang="en-US" sz="2400"/>
              <a:t>	Through object detection and segmentation, a contour of the shoe will be calculated which then can be used to stitch to another photo of the consumer based on the orientation of their feet.</a:t>
            </a:r>
            <a:endParaRPr sz="1600"/>
          </a:p>
          <a:p>
            <a:pPr indent="-269748" lvl="0" marL="384048" rtl="0" algn="l">
              <a:lnSpc>
                <a:spcPct val="94000"/>
              </a:lnSpc>
              <a:spcBef>
                <a:spcPts val="1200"/>
              </a:spcBef>
              <a:spcAft>
                <a:spcPts val="0"/>
              </a:spcAft>
              <a:buClr>
                <a:schemeClr val="dk2"/>
              </a:buClr>
              <a:buSzPts val="1800"/>
              <a:buNone/>
            </a:pPr>
            <a:r>
              <a:t/>
            </a:r>
            <a:endParaRPr sz="1800"/>
          </a:p>
        </p:txBody>
      </p:sp>
      <p:sp>
        <p:nvSpPr>
          <p:cNvPr id="214" name="Google Shape;214;p3"/>
          <p:cNvSpPr txBox="1"/>
          <p:nvPr/>
        </p:nvSpPr>
        <p:spPr>
          <a:xfrm>
            <a:off x="5870975" y="153200"/>
            <a:ext cx="6024300" cy="3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Libre Franklin"/>
              <a:ea typeface="Libre Franklin"/>
              <a:cs typeface="Libre Franklin"/>
              <a:sym typeface="Libre Franklin"/>
            </a:endParaRPr>
          </a:p>
          <a:p>
            <a:pPr indent="0" lvl="0" marL="0" rtl="0" algn="l">
              <a:spcBef>
                <a:spcPts val="0"/>
              </a:spcBef>
              <a:spcAft>
                <a:spcPts val="0"/>
              </a:spcAft>
              <a:buNone/>
            </a:pPr>
            <a:r>
              <a:rPr lang="en-US" sz="2800">
                <a:latin typeface="Libre Franklin"/>
                <a:ea typeface="Libre Franklin"/>
                <a:cs typeface="Libre Franklin"/>
                <a:sym typeface="Libre Franklin"/>
              </a:rPr>
              <a:t>Input</a:t>
            </a:r>
            <a:r>
              <a:rPr lang="en-US" sz="2600">
                <a:latin typeface="Libre Franklin"/>
                <a:ea typeface="Libre Franklin"/>
                <a:cs typeface="Libre Franklin"/>
                <a:sym typeface="Libre Franklin"/>
              </a:rPr>
              <a:t>: </a:t>
            </a:r>
            <a:r>
              <a:rPr lang="en-US" sz="2400">
                <a:solidFill>
                  <a:schemeClr val="dk1"/>
                </a:solidFill>
                <a:latin typeface="Libre Franklin"/>
                <a:ea typeface="Libre Franklin"/>
                <a:cs typeface="Libre Franklin"/>
                <a:sym typeface="Libre Franklin"/>
              </a:rPr>
              <a:t>user daily photos &amp;  retailer shoes photos</a:t>
            </a:r>
            <a:endParaRPr sz="2400">
              <a:solidFill>
                <a:schemeClr val="dk1"/>
              </a:solidFill>
              <a:latin typeface="Libre Franklin"/>
              <a:ea typeface="Libre Franklin"/>
              <a:cs typeface="Libre Franklin"/>
              <a:sym typeface="Libre Franklin"/>
            </a:endParaRPr>
          </a:p>
          <a:p>
            <a:pPr indent="0" lvl="0" marL="0" rtl="0" algn="l">
              <a:spcBef>
                <a:spcPts val="0"/>
              </a:spcBef>
              <a:spcAft>
                <a:spcPts val="0"/>
              </a:spcAft>
              <a:buNone/>
            </a:pPr>
            <a:r>
              <a:t/>
            </a:r>
            <a:endParaRPr sz="2400">
              <a:solidFill>
                <a:schemeClr val="dk1"/>
              </a:solidFill>
              <a:latin typeface="Libre Franklin"/>
              <a:ea typeface="Libre Franklin"/>
              <a:cs typeface="Libre Franklin"/>
              <a:sym typeface="Libre Franklin"/>
            </a:endParaRPr>
          </a:p>
          <a:p>
            <a:pPr indent="0" lvl="0" marL="0" rtl="0" algn="l">
              <a:spcBef>
                <a:spcPts val="0"/>
              </a:spcBef>
              <a:spcAft>
                <a:spcPts val="0"/>
              </a:spcAft>
              <a:buNone/>
            </a:pPr>
            <a:r>
              <a:rPr lang="en-US" sz="2800">
                <a:latin typeface="Libre Franklin"/>
                <a:ea typeface="Libre Franklin"/>
                <a:cs typeface="Libre Franklin"/>
                <a:sym typeface="Libre Franklin"/>
              </a:rPr>
              <a:t>Output</a:t>
            </a:r>
            <a:r>
              <a:rPr lang="en-US" sz="2600">
                <a:latin typeface="Libre Franklin"/>
                <a:ea typeface="Libre Franklin"/>
                <a:cs typeface="Libre Franklin"/>
                <a:sym typeface="Libre Franklin"/>
              </a:rPr>
              <a:t>: </a:t>
            </a:r>
            <a:r>
              <a:rPr lang="en-US" sz="2400">
                <a:solidFill>
                  <a:schemeClr val="dk1"/>
                </a:solidFill>
                <a:latin typeface="Libre Franklin"/>
                <a:ea typeface="Libre Franklin"/>
                <a:cs typeface="Libre Franklin"/>
                <a:sym typeface="Libre Franklin"/>
              </a:rPr>
              <a:t>user photo with the retailer shoes stitched to simulate the actual look</a:t>
            </a:r>
            <a:endParaRPr sz="2600">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20" name="Google Shape;220;p4"/>
          <p:cNvSpPr txBox="1"/>
          <p:nvPr>
            <p:ph type="title"/>
          </p:nvPr>
        </p:nvSpPr>
        <p:spPr>
          <a:xfrm>
            <a:off x="220124" y="639700"/>
            <a:ext cx="4391700" cy="5577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2"/>
              </a:buClr>
              <a:buSzPts val="3800"/>
              <a:buFont typeface="Libre Franklin"/>
              <a:buNone/>
            </a:pPr>
            <a:br>
              <a:rPr lang="en-US" sz="3800"/>
            </a:br>
            <a:r>
              <a:rPr lang="en-US" sz="3500"/>
              <a:t>IMPLEMENTATION</a:t>
            </a:r>
            <a:endParaRPr sz="3500"/>
          </a:p>
        </p:txBody>
      </p:sp>
      <p:grpSp>
        <p:nvGrpSpPr>
          <p:cNvPr id="221" name="Google Shape;221;p4"/>
          <p:cNvGrpSpPr/>
          <p:nvPr/>
        </p:nvGrpSpPr>
        <p:grpSpPr>
          <a:xfrm>
            <a:off x="4901472" y="640385"/>
            <a:ext cx="6506304" cy="5576478"/>
            <a:chOff x="0" y="680"/>
            <a:chExt cx="6506304" cy="5576478"/>
          </a:xfrm>
        </p:grpSpPr>
        <p:sp>
          <p:nvSpPr>
            <p:cNvPr id="222" name="Google Shape;222;p4"/>
            <p:cNvSpPr/>
            <p:nvPr/>
          </p:nvSpPr>
          <p:spPr>
            <a:xfrm>
              <a:off x="0" y="680"/>
              <a:ext cx="6506304" cy="1593279"/>
            </a:xfrm>
            <a:prstGeom prst="roundRect">
              <a:avLst>
                <a:gd fmla="val 10000" name="adj"/>
              </a:avLst>
            </a:prstGeom>
            <a:solidFill>
              <a:srgbClr val="E6C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481967" y="359168"/>
              <a:ext cx="876303" cy="87630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1840237" y="680"/>
              <a:ext cx="4666066" cy="1593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txBox="1"/>
            <p:nvPr/>
          </p:nvSpPr>
          <p:spPr>
            <a:xfrm>
              <a:off x="1840237" y="680"/>
              <a:ext cx="4666066" cy="1593279"/>
            </a:xfrm>
            <a:prstGeom prst="rect">
              <a:avLst/>
            </a:prstGeom>
            <a:noFill/>
            <a:ln>
              <a:noFill/>
            </a:ln>
          </p:spPr>
          <p:txBody>
            <a:bodyPr anchorCtr="0" anchor="ctr" bIns="168600" lIns="168600" spcFirstLastPara="1" rIns="168600" wrap="square" tIns="168600">
              <a:noAutofit/>
            </a:bodyPr>
            <a:lstStyle/>
            <a:p>
              <a:pPr indent="0" lvl="0" marL="0" marR="0" rtl="0" algn="l">
                <a:lnSpc>
                  <a:spcPct val="90000"/>
                </a:lnSpc>
                <a:spcBef>
                  <a:spcPts val="0"/>
                </a:spcBef>
                <a:spcAft>
                  <a:spcPts val="0"/>
                </a:spcAft>
                <a:buClr>
                  <a:schemeClr val="dk1"/>
                </a:buClr>
                <a:buSzPts val="2000"/>
                <a:buFont typeface="Libre Franklin"/>
                <a:buNone/>
              </a:pPr>
              <a:r>
                <a:rPr b="1" i="0" lang="en-US" sz="2000" u="none" cap="none" strike="noStrike">
                  <a:solidFill>
                    <a:schemeClr val="dk1"/>
                  </a:solidFill>
                  <a:latin typeface="Libre Franklin"/>
                  <a:ea typeface="Libre Franklin"/>
                  <a:cs typeface="Libre Franklin"/>
                  <a:sym typeface="Libre Franklin"/>
                </a:rPr>
                <a:t>Detection: </a:t>
              </a:r>
              <a:endParaRPr b="1" i="0" sz="2000" u="none" cap="none" strike="noStrike">
                <a:solidFill>
                  <a:schemeClr val="dk1"/>
                </a:solidFill>
                <a:latin typeface="Libre Franklin"/>
                <a:ea typeface="Libre Franklin"/>
                <a:cs typeface="Libre Franklin"/>
                <a:sym typeface="Libre Franklin"/>
              </a:endParaRPr>
            </a:p>
            <a:p>
              <a:pPr indent="0" lvl="0" marL="0" marR="0" rtl="0" algn="l">
                <a:lnSpc>
                  <a:spcPct val="90000"/>
                </a:lnSpc>
                <a:spcBef>
                  <a:spcPts val="0"/>
                </a:spcBef>
                <a:spcAft>
                  <a:spcPts val="0"/>
                </a:spcAft>
                <a:buClr>
                  <a:schemeClr val="dk1"/>
                </a:buClr>
                <a:buSzPts val="2000"/>
                <a:buFont typeface="Libre Franklin"/>
                <a:buNone/>
              </a:pPr>
              <a:r>
                <a:rPr lang="en-US" sz="2000">
                  <a:solidFill>
                    <a:schemeClr val="dk1"/>
                  </a:solidFill>
                  <a:latin typeface="Libre Franklin"/>
                  <a:ea typeface="Libre Franklin"/>
                  <a:cs typeface="Libre Franklin"/>
                  <a:sym typeface="Libre Franklin"/>
                </a:rPr>
                <a:t>tuning </a:t>
              </a:r>
              <a:r>
                <a:rPr b="0" i="0" lang="en-US" sz="2000" u="none" cap="none" strike="noStrike">
                  <a:solidFill>
                    <a:schemeClr val="dk1"/>
                  </a:solidFill>
                  <a:latin typeface="Libre Franklin"/>
                  <a:ea typeface="Libre Franklin"/>
                  <a:cs typeface="Libre Franklin"/>
                  <a:sym typeface="Libre Franklin"/>
                </a:rPr>
                <a:t>pretrained YOLOv3 </a:t>
              </a:r>
              <a:r>
                <a:rPr lang="en-US" sz="2000">
                  <a:solidFill>
                    <a:schemeClr val="dk1"/>
                  </a:solidFill>
                  <a:latin typeface="Libre Franklin"/>
                  <a:ea typeface="Libre Franklin"/>
                  <a:cs typeface="Libre Franklin"/>
                  <a:sym typeface="Libre Franklin"/>
                </a:rPr>
                <a:t>detection network</a:t>
              </a:r>
              <a:endParaRPr/>
            </a:p>
          </p:txBody>
        </p:sp>
        <p:sp>
          <p:nvSpPr>
            <p:cNvPr id="226" name="Google Shape;226;p4"/>
            <p:cNvSpPr/>
            <p:nvPr/>
          </p:nvSpPr>
          <p:spPr>
            <a:xfrm>
              <a:off x="0" y="1992280"/>
              <a:ext cx="6506304" cy="1593279"/>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481967" y="2350768"/>
              <a:ext cx="876303" cy="87630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1840237" y="1992280"/>
              <a:ext cx="4666066" cy="1593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txBox="1"/>
            <p:nvPr/>
          </p:nvSpPr>
          <p:spPr>
            <a:xfrm>
              <a:off x="1840237" y="1992280"/>
              <a:ext cx="4666066" cy="1593279"/>
            </a:xfrm>
            <a:prstGeom prst="rect">
              <a:avLst/>
            </a:prstGeom>
            <a:noFill/>
            <a:ln>
              <a:noFill/>
            </a:ln>
          </p:spPr>
          <p:txBody>
            <a:bodyPr anchorCtr="0" anchor="ctr" bIns="168600" lIns="168600" spcFirstLastPara="1" rIns="168600" wrap="square" tIns="168600">
              <a:noAutofit/>
            </a:bodyPr>
            <a:lstStyle/>
            <a:p>
              <a:pPr indent="0" lvl="0" marL="0" marR="0" rtl="0" algn="l">
                <a:lnSpc>
                  <a:spcPct val="90000"/>
                </a:lnSpc>
                <a:spcBef>
                  <a:spcPts val="0"/>
                </a:spcBef>
                <a:spcAft>
                  <a:spcPts val="0"/>
                </a:spcAft>
                <a:buClr>
                  <a:schemeClr val="dk1"/>
                </a:buClr>
                <a:buSzPts val="2000"/>
                <a:buFont typeface="Libre Franklin"/>
                <a:buNone/>
              </a:pPr>
              <a:r>
                <a:rPr b="1" i="0" lang="en-US" sz="2000" u="none" cap="none" strike="noStrike">
                  <a:solidFill>
                    <a:schemeClr val="dk1"/>
                  </a:solidFill>
                  <a:latin typeface="Libre Franklin"/>
                  <a:ea typeface="Libre Franklin"/>
                  <a:cs typeface="Libre Franklin"/>
                  <a:sym typeface="Libre Franklin"/>
                </a:rPr>
                <a:t>Segmentation: </a:t>
              </a:r>
              <a:r>
                <a:rPr b="0" i="0" lang="en-US" sz="2000" u="none" cap="none" strike="noStrike">
                  <a:solidFill>
                    <a:schemeClr val="dk1"/>
                  </a:solidFill>
                  <a:latin typeface="Libre Franklin"/>
                  <a:ea typeface="Libre Franklin"/>
                  <a:cs typeface="Libre Franklin"/>
                  <a:sym typeface="Libre Franklin"/>
                </a:rPr>
                <a:t>Foreground/background segmentation of the shoes from online retail shops and image of users with shoes. </a:t>
              </a:r>
              <a:endParaRPr/>
            </a:p>
          </p:txBody>
        </p:sp>
        <p:sp>
          <p:nvSpPr>
            <p:cNvPr id="230" name="Google Shape;230;p4"/>
            <p:cNvSpPr/>
            <p:nvPr/>
          </p:nvSpPr>
          <p:spPr>
            <a:xfrm>
              <a:off x="0" y="3983879"/>
              <a:ext cx="6506304" cy="1593279"/>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481967" y="4342367"/>
              <a:ext cx="876303" cy="87630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1840237" y="3983879"/>
              <a:ext cx="4666066" cy="1593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txBox="1"/>
            <p:nvPr/>
          </p:nvSpPr>
          <p:spPr>
            <a:xfrm>
              <a:off x="1840237" y="3983879"/>
              <a:ext cx="4666066" cy="1593279"/>
            </a:xfrm>
            <a:prstGeom prst="rect">
              <a:avLst/>
            </a:prstGeom>
            <a:noFill/>
            <a:ln>
              <a:noFill/>
            </a:ln>
          </p:spPr>
          <p:txBody>
            <a:bodyPr anchorCtr="0" anchor="ctr" bIns="168600" lIns="168600" spcFirstLastPara="1" rIns="168600" wrap="square" tIns="168600">
              <a:noAutofit/>
            </a:bodyPr>
            <a:lstStyle/>
            <a:p>
              <a:pPr indent="0" lvl="0" marL="0" marR="0" rtl="0" algn="l">
                <a:lnSpc>
                  <a:spcPct val="90000"/>
                </a:lnSpc>
                <a:spcBef>
                  <a:spcPts val="0"/>
                </a:spcBef>
                <a:spcAft>
                  <a:spcPts val="0"/>
                </a:spcAft>
                <a:buClr>
                  <a:schemeClr val="dk1"/>
                </a:buClr>
                <a:buSzPts val="2000"/>
                <a:buFont typeface="Libre Franklin"/>
                <a:buNone/>
              </a:pPr>
              <a:r>
                <a:rPr b="1" i="0" lang="en-US" sz="2000" u="none" cap="none" strike="noStrike">
                  <a:solidFill>
                    <a:schemeClr val="dk1"/>
                  </a:solidFill>
                  <a:latin typeface="Libre Franklin"/>
                  <a:ea typeface="Libre Franklin"/>
                  <a:cs typeface="Libre Franklin"/>
                  <a:sym typeface="Libre Franklin"/>
                </a:rPr>
                <a:t>Image stitching: </a:t>
              </a:r>
              <a:endParaRPr b="1" i="0" sz="2000" u="none" cap="none" strike="noStrike">
                <a:solidFill>
                  <a:schemeClr val="dk1"/>
                </a:solidFill>
                <a:latin typeface="Libre Franklin"/>
                <a:ea typeface="Libre Franklin"/>
                <a:cs typeface="Libre Franklin"/>
                <a:sym typeface="Libre Franklin"/>
              </a:endParaRPr>
            </a:p>
            <a:p>
              <a:pPr indent="0" lvl="0" marL="0" marR="0" rtl="0" algn="l">
                <a:lnSpc>
                  <a:spcPct val="90000"/>
                </a:lnSpc>
                <a:spcBef>
                  <a:spcPts val="0"/>
                </a:spcBef>
                <a:spcAft>
                  <a:spcPts val="0"/>
                </a:spcAft>
                <a:buClr>
                  <a:schemeClr val="dk1"/>
                </a:buClr>
                <a:buSzPts val="2000"/>
                <a:buFont typeface="Libre Franklin"/>
                <a:buNone/>
              </a:pPr>
              <a:r>
                <a:rPr b="0" i="0" lang="en-US" sz="2000" u="none" cap="none" strike="noStrike">
                  <a:solidFill>
                    <a:schemeClr val="dk1"/>
                  </a:solidFill>
                  <a:latin typeface="Libre Franklin"/>
                  <a:ea typeface="Libre Franklin"/>
                  <a:cs typeface="Libre Franklin"/>
                  <a:sym typeface="Libre Franklin"/>
                </a:rPr>
                <a:t>shoe orientation alignment and </a:t>
              </a:r>
              <a:r>
                <a:rPr lang="en-US" sz="2000">
                  <a:solidFill>
                    <a:schemeClr val="dk1"/>
                  </a:solidFill>
                  <a:latin typeface="Libre Franklin"/>
                  <a:ea typeface="Libre Franklin"/>
                  <a:cs typeface="Libre Franklin"/>
                  <a:sym typeface="Libre Franklin"/>
                </a:rPr>
                <a:t>contour</a:t>
              </a:r>
              <a:r>
                <a:rPr b="0" i="0" lang="en-US" sz="2000" u="none" cap="none" strike="noStrike">
                  <a:solidFill>
                    <a:schemeClr val="dk1"/>
                  </a:solidFill>
                  <a:latin typeface="Libre Franklin"/>
                  <a:ea typeface="Libre Franklin"/>
                  <a:cs typeface="Libre Franklin"/>
                  <a:sym typeface="Libre Franklin"/>
                </a:rPr>
                <a:t> point correspondences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7" name="Shape 237"/>
        <p:cNvGrpSpPr/>
        <p:nvPr/>
      </p:nvGrpSpPr>
      <p:grpSpPr>
        <a:xfrm>
          <a:off x="0" y="0"/>
          <a:ext cx="0" cy="0"/>
          <a:chOff x="0" y="0"/>
          <a:chExt cx="0" cy="0"/>
        </a:xfrm>
      </p:grpSpPr>
      <p:grpSp>
        <p:nvGrpSpPr>
          <p:cNvPr id="238" name="Google Shape;238;p5"/>
          <p:cNvGrpSpPr/>
          <p:nvPr/>
        </p:nvGrpSpPr>
        <p:grpSpPr>
          <a:xfrm>
            <a:off x="752858" y="744469"/>
            <a:ext cx="10674116" cy="5349671"/>
            <a:chOff x="752858" y="744469"/>
            <a:chExt cx="10674116" cy="5349671"/>
          </a:xfrm>
        </p:grpSpPr>
        <p:sp>
          <p:nvSpPr>
            <p:cNvPr id="239" name="Google Shape;239;p5"/>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0" name="Google Shape;240;p5"/>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42" name="Google Shape;242;p5"/>
          <p:cNvSpPr txBox="1"/>
          <p:nvPr>
            <p:ph type="title"/>
          </p:nvPr>
        </p:nvSpPr>
        <p:spPr>
          <a:xfrm>
            <a:off x="4735286" y="4332575"/>
            <a:ext cx="6667283" cy="1284453"/>
          </a:xfrm>
          <a:prstGeom prst="rect">
            <a:avLst/>
          </a:prstGeom>
          <a:noFill/>
          <a:ln>
            <a:noFill/>
          </a:ln>
        </p:spPr>
        <p:txBody>
          <a:bodyPr anchorCtr="0" anchor="b" bIns="45700" lIns="91425" spcFirstLastPara="1" rIns="91425" wrap="square" tIns="45700">
            <a:normAutofit/>
          </a:bodyPr>
          <a:lstStyle/>
          <a:p>
            <a:pPr indent="0" lvl="0" marL="0" rtl="0" algn="ctr">
              <a:lnSpc>
                <a:spcPct val="89000"/>
              </a:lnSpc>
              <a:spcBef>
                <a:spcPts val="0"/>
              </a:spcBef>
              <a:spcAft>
                <a:spcPts val="0"/>
              </a:spcAft>
              <a:buClr>
                <a:schemeClr val="dk2"/>
              </a:buClr>
              <a:buSzPts val="4800"/>
              <a:buFont typeface="Libre Franklin"/>
              <a:buNone/>
            </a:pPr>
            <a:r>
              <a:rPr lang="en-US" sz="4800" cap="none"/>
              <a:t>DETECTION</a:t>
            </a:r>
            <a:endParaRPr/>
          </a:p>
        </p:txBody>
      </p:sp>
      <p:pic>
        <p:nvPicPr>
          <p:cNvPr id="243" name="Google Shape;243;p5"/>
          <p:cNvPicPr preferRelativeResize="0"/>
          <p:nvPr/>
        </p:nvPicPr>
        <p:blipFill rotWithShape="1">
          <a:blip r:embed="rId3">
            <a:alphaModFix/>
          </a:blip>
          <a:srcRect b="0" l="14401" r="12364" t="0"/>
          <a:stretch/>
        </p:blipFill>
        <p:spPr>
          <a:xfrm>
            <a:off x="7" y="10"/>
            <a:ext cx="3953173" cy="3603159"/>
          </a:xfrm>
          <a:prstGeom prst="rect">
            <a:avLst/>
          </a:prstGeom>
          <a:noFill/>
          <a:ln>
            <a:noFill/>
          </a:ln>
        </p:spPr>
      </p:pic>
      <p:pic>
        <p:nvPicPr>
          <p:cNvPr descr="人在路上走&#10;&#10;描述已自动生成" id="244" name="Google Shape;244;p5"/>
          <p:cNvPicPr preferRelativeResize="0"/>
          <p:nvPr/>
        </p:nvPicPr>
        <p:blipFill rotWithShape="1">
          <a:blip r:embed="rId4">
            <a:alphaModFix/>
          </a:blip>
          <a:srcRect b="2" l="23366" r="3476" t="0"/>
          <a:stretch/>
        </p:blipFill>
        <p:spPr>
          <a:xfrm>
            <a:off x="8224597" y="-24062"/>
            <a:ext cx="3963922" cy="3603171"/>
          </a:xfrm>
          <a:prstGeom prst="rect">
            <a:avLst/>
          </a:prstGeom>
          <a:noFill/>
          <a:ln>
            <a:noFill/>
          </a:ln>
        </p:spPr>
      </p:pic>
      <p:pic>
        <p:nvPicPr>
          <p:cNvPr descr="小孩在街道上&#10;&#10;描述已自动生成" id="245" name="Google Shape;245;p5"/>
          <p:cNvPicPr preferRelativeResize="0"/>
          <p:nvPr/>
        </p:nvPicPr>
        <p:blipFill rotWithShape="1">
          <a:blip r:embed="rId5">
            <a:alphaModFix/>
          </a:blip>
          <a:srcRect b="0" l="26567" r="0" t="0"/>
          <a:stretch/>
        </p:blipFill>
        <p:spPr>
          <a:xfrm>
            <a:off x="4037924" y="0"/>
            <a:ext cx="3963922" cy="3603159"/>
          </a:xfrm>
          <a:prstGeom prst="rect">
            <a:avLst/>
          </a:prstGeom>
          <a:noFill/>
          <a:ln>
            <a:noFill/>
          </a:ln>
        </p:spPr>
      </p:pic>
      <p:pic>
        <p:nvPicPr>
          <p:cNvPr id="246" name="Google Shape;246;p5"/>
          <p:cNvPicPr preferRelativeResize="0"/>
          <p:nvPr>
            <p:ph idx="1" type="body"/>
          </p:nvPr>
        </p:nvPicPr>
        <p:blipFill rotWithShape="1">
          <a:blip r:embed="rId6">
            <a:alphaModFix/>
          </a:blip>
          <a:srcRect b="4" l="8935" r="6406" t="0"/>
          <a:stretch/>
        </p:blipFill>
        <p:spPr>
          <a:xfrm>
            <a:off x="2" y="3752849"/>
            <a:ext cx="3953173" cy="3105151"/>
          </a:xfrm>
          <a:prstGeom prst="rect">
            <a:avLst/>
          </a:prstGeom>
          <a:noFill/>
          <a:ln>
            <a:noFill/>
          </a:ln>
        </p:spPr>
      </p:pic>
      <p:sp>
        <p:nvSpPr>
          <p:cNvPr id="247" name="Google Shape;247;p5"/>
          <p:cNvSpPr/>
          <p:nvPr/>
        </p:nvSpPr>
        <p:spPr>
          <a:xfrm rot="10800000">
            <a:off x="4272533" y="3928371"/>
            <a:ext cx="1717050" cy="1372910"/>
          </a:xfrm>
          <a:custGeom>
            <a:rect b="b" l="l" r="r" t="t"/>
            <a:pathLst>
              <a:path extrusionOk="0" h="1845884" w="2308583">
                <a:moveTo>
                  <a:pt x="2022607" y="0"/>
                </a:moveTo>
                <a:lnTo>
                  <a:pt x="2308583" y="0"/>
                </a:lnTo>
                <a:lnTo>
                  <a:pt x="2308583" y="1845884"/>
                </a:lnTo>
                <a:lnTo>
                  <a:pt x="462" y="1845884"/>
                </a:lnTo>
                <a:cubicBezTo>
                  <a:pt x="-462" y="1752054"/>
                  <a:pt x="923" y="1667855"/>
                  <a:pt x="0" y="1574025"/>
                </a:cubicBezTo>
                <a:lnTo>
                  <a:pt x="2022607" y="15749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10080235" y="5080476"/>
            <a:ext cx="1717050" cy="1372910"/>
          </a:xfrm>
          <a:custGeom>
            <a:rect b="b" l="l" r="r" t="t"/>
            <a:pathLst>
              <a:path extrusionOk="0" h="1845884" w="2308583">
                <a:moveTo>
                  <a:pt x="2022607" y="0"/>
                </a:moveTo>
                <a:lnTo>
                  <a:pt x="2308583" y="0"/>
                </a:lnTo>
                <a:lnTo>
                  <a:pt x="2308583" y="1845884"/>
                </a:lnTo>
                <a:lnTo>
                  <a:pt x="462" y="1845884"/>
                </a:lnTo>
                <a:cubicBezTo>
                  <a:pt x="-462" y="1752054"/>
                  <a:pt x="923" y="1667855"/>
                  <a:pt x="0" y="1574025"/>
                </a:cubicBezTo>
                <a:lnTo>
                  <a:pt x="2022607" y="15749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b122e5e52e_2_11"/>
          <p:cNvSpPr txBox="1"/>
          <p:nvPr>
            <p:ph type="title"/>
          </p:nvPr>
        </p:nvSpPr>
        <p:spPr>
          <a:xfrm>
            <a:off x="418525" y="469775"/>
            <a:ext cx="4522500" cy="304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700">
                <a:solidFill>
                  <a:schemeClr val="lt2"/>
                </a:solidFill>
              </a:rPr>
              <a:t>YOLOv3</a:t>
            </a:r>
            <a:endParaRPr sz="2700">
              <a:solidFill>
                <a:schemeClr val="lt2"/>
              </a:solidFill>
            </a:endParaRPr>
          </a:p>
          <a:p>
            <a:pPr indent="0" lvl="0" marL="0" rtl="0" algn="ctr">
              <a:spcBef>
                <a:spcPts val="0"/>
              </a:spcBef>
              <a:spcAft>
                <a:spcPts val="0"/>
              </a:spcAft>
              <a:buNone/>
            </a:pPr>
            <a:r>
              <a:rPr lang="en-US" sz="3100">
                <a:solidFill>
                  <a:schemeClr val="lt2"/>
                </a:solidFill>
              </a:rPr>
              <a:t>+</a:t>
            </a:r>
            <a:endParaRPr sz="3100">
              <a:solidFill>
                <a:schemeClr val="lt2"/>
              </a:solidFill>
            </a:endParaRPr>
          </a:p>
          <a:p>
            <a:pPr indent="0" lvl="0" marL="0" rtl="0" algn="ctr">
              <a:spcBef>
                <a:spcPts val="0"/>
              </a:spcBef>
              <a:spcAft>
                <a:spcPts val="0"/>
              </a:spcAft>
              <a:buNone/>
            </a:pPr>
            <a:r>
              <a:rPr lang="en-US" sz="2700">
                <a:solidFill>
                  <a:schemeClr val="lt2"/>
                </a:solidFill>
              </a:rPr>
              <a:t>Open Images Dataset V6</a:t>
            </a:r>
            <a:endParaRPr sz="2700">
              <a:solidFill>
                <a:schemeClr val="lt2"/>
              </a:solidFill>
            </a:endParaRPr>
          </a:p>
          <a:p>
            <a:pPr indent="0" lvl="0" marL="0" rtl="0" algn="ctr">
              <a:spcBef>
                <a:spcPts val="0"/>
              </a:spcBef>
              <a:spcAft>
                <a:spcPts val="0"/>
              </a:spcAft>
              <a:buNone/>
            </a:pPr>
            <a:r>
              <a:rPr lang="en-US" sz="3100">
                <a:solidFill>
                  <a:schemeClr val="lt2"/>
                </a:solidFill>
              </a:rPr>
              <a:t>+</a:t>
            </a:r>
            <a:endParaRPr sz="3100">
              <a:solidFill>
                <a:schemeClr val="lt2"/>
              </a:solidFill>
            </a:endParaRPr>
          </a:p>
          <a:p>
            <a:pPr indent="0" lvl="0" marL="0" rtl="0" algn="ctr">
              <a:spcBef>
                <a:spcPts val="0"/>
              </a:spcBef>
              <a:spcAft>
                <a:spcPts val="0"/>
              </a:spcAft>
              <a:buNone/>
            </a:pPr>
            <a:r>
              <a:rPr lang="en-US" sz="2700">
                <a:solidFill>
                  <a:schemeClr val="lt2"/>
                </a:solidFill>
              </a:rPr>
              <a:t>Tweaks &amp; Filtering</a:t>
            </a:r>
            <a:endParaRPr sz="2700">
              <a:solidFill>
                <a:schemeClr val="lt2"/>
              </a:solidFill>
            </a:endParaRPr>
          </a:p>
          <a:p>
            <a:pPr indent="0" lvl="0" marL="0" rtl="0" algn="ctr">
              <a:lnSpc>
                <a:spcPct val="120000"/>
              </a:lnSpc>
              <a:spcBef>
                <a:spcPts val="0"/>
              </a:spcBef>
              <a:spcAft>
                <a:spcPts val="0"/>
              </a:spcAft>
              <a:buNone/>
            </a:pPr>
            <a:r>
              <a:rPr lang="en-US" sz="2100">
                <a:solidFill>
                  <a:schemeClr val="lt2"/>
                </a:solidFill>
              </a:rPr>
              <a:t>| |</a:t>
            </a:r>
            <a:endParaRPr sz="2100">
              <a:solidFill>
                <a:schemeClr val="lt2"/>
              </a:solidFill>
            </a:endParaRPr>
          </a:p>
          <a:p>
            <a:pPr indent="0" lvl="0" marL="0" rtl="0" algn="ctr">
              <a:spcBef>
                <a:spcPts val="0"/>
              </a:spcBef>
              <a:spcAft>
                <a:spcPts val="0"/>
              </a:spcAft>
              <a:buNone/>
            </a:pPr>
            <a:r>
              <a:rPr lang="en-US" sz="2700">
                <a:solidFill>
                  <a:schemeClr val="lt2"/>
                </a:solidFill>
              </a:rPr>
              <a:t>Shoe Detector</a:t>
            </a:r>
            <a:endParaRPr sz="2700">
              <a:solidFill>
                <a:schemeClr val="lt2"/>
              </a:solidFill>
            </a:endParaRPr>
          </a:p>
        </p:txBody>
      </p:sp>
      <p:grpSp>
        <p:nvGrpSpPr>
          <p:cNvPr id="254" name="Google Shape;254;gb122e5e52e_2_11"/>
          <p:cNvGrpSpPr/>
          <p:nvPr/>
        </p:nvGrpSpPr>
        <p:grpSpPr>
          <a:xfrm>
            <a:off x="418525" y="3517500"/>
            <a:ext cx="4522500" cy="2870700"/>
            <a:chOff x="372950" y="3870225"/>
            <a:chExt cx="4522500" cy="2870700"/>
          </a:xfrm>
        </p:grpSpPr>
        <p:sp>
          <p:nvSpPr>
            <p:cNvPr id="255" name="Google Shape;255;gb122e5e52e_2_11"/>
            <p:cNvSpPr/>
            <p:nvPr/>
          </p:nvSpPr>
          <p:spPr>
            <a:xfrm>
              <a:off x="372950" y="3870225"/>
              <a:ext cx="4522500" cy="2870700"/>
            </a:xfrm>
            <a:prstGeom prst="rect">
              <a:avLst/>
            </a:prstGeom>
            <a:solidFill>
              <a:srgbClr val="DD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gb122e5e52e_2_11"/>
            <p:cNvPicPr preferRelativeResize="0"/>
            <p:nvPr/>
          </p:nvPicPr>
          <p:blipFill>
            <a:blip r:embed="rId3">
              <a:alphaModFix/>
            </a:blip>
            <a:stretch>
              <a:fillRect/>
            </a:stretch>
          </p:blipFill>
          <p:spPr>
            <a:xfrm>
              <a:off x="521202" y="4008788"/>
              <a:ext cx="4225974" cy="2593575"/>
            </a:xfrm>
            <a:prstGeom prst="rect">
              <a:avLst/>
            </a:prstGeom>
            <a:noFill/>
            <a:ln>
              <a:noFill/>
            </a:ln>
          </p:spPr>
        </p:pic>
      </p:grpSp>
      <p:grpSp>
        <p:nvGrpSpPr>
          <p:cNvPr id="257" name="Google Shape;257;gb122e5e52e_2_11"/>
          <p:cNvGrpSpPr/>
          <p:nvPr/>
        </p:nvGrpSpPr>
        <p:grpSpPr>
          <a:xfrm>
            <a:off x="6095087" y="342075"/>
            <a:ext cx="5649700" cy="6173842"/>
            <a:chOff x="5650813" y="214350"/>
            <a:chExt cx="5649700" cy="6173842"/>
          </a:xfrm>
        </p:grpSpPr>
        <p:pic>
          <p:nvPicPr>
            <p:cNvPr id="258" name="Google Shape;258;gb122e5e52e_2_11"/>
            <p:cNvPicPr preferRelativeResize="0"/>
            <p:nvPr/>
          </p:nvPicPr>
          <p:blipFill>
            <a:blip r:embed="rId4">
              <a:alphaModFix/>
            </a:blip>
            <a:stretch>
              <a:fillRect/>
            </a:stretch>
          </p:blipFill>
          <p:spPr>
            <a:xfrm>
              <a:off x="5650825" y="214350"/>
              <a:ext cx="3113750" cy="2071650"/>
            </a:xfrm>
            <a:prstGeom prst="rect">
              <a:avLst/>
            </a:prstGeom>
            <a:noFill/>
            <a:ln>
              <a:noFill/>
            </a:ln>
          </p:spPr>
        </p:pic>
        <p:pic>
          <p:nvPicPr>
            <p:cNvPr id="259" name="Google Shape;259;gb122e5e52e_2_11"/>
            <p:cNvPicPr preferRelativeResize="0"/>
            <p:nvPr/>
          </p:nvPicPr>
          <p:blipFill>
            <a:blip r:embed="rId5">
              <a:alphaModFix/>
            </a:blip>
            <a:stretch>
              <a:fillRect/>
            </a:stretch>
          </p:blipFill>
          <p:spPr>
            <a:xfrm>
              <a:off x="8186750" y="1236750"/>
              <a:ext cx="3113750" cy="2071656"/>
            </a:xfrm>
            <a:prstGeom prst="rect">
              <a:avLst/>
            </a:prstGeom>
            <a:noFill/>
            <a:ln>
              <a:noFill/>
            </a:ln>
          </p:spPr>
        </p:pic>
        <p:pic>
          <p:nvPicPr>
            <p:cNvPr id="260" name="Google Shape;260;gb122e5e52e_2_11"/>
            <p:cNvPicPr preferRelativeResize="0"/>
            <p:nvPr/>
          </p:nvPicPr>
          <p:blipFill>
            <a:blip r:embed="rId6">
              <a:alphaModFix/>
            </a:blip>
            <a:stretch>
              <a:fillRect/>
            </a:stretch>
          </p:blipFill>
          <p:spPr>
            <a:xfrm>
              <a:off x="8083438" y="4247800"/>
              <a:ext cx="3217075" cy="2140392"/>
            </a:xfrm>
            <a:prstGeom prst="rect">
              <a:avLst/>
            </a:prstGeom>
            <a:noFill/>
            <a:ln>
              <a:noFill/>
            </a:ln>
          </p:spPr>
        </p:pic>
        <p:pic>
          <p:nvPicPr>
            <p:cNvPr id="261" name="Google Shape;261;gb122e5e52e_2_11"/>
            <p:cNvPicPr preferRelativeResize="0"/>
            <p:nvPr/>
          </p:nvPicPr>
          <p:blipFill>
            <a:blip r:embed="rId7">
              <a:alphaModFix/>
            </a:blip>
            <a:stretch>
              <a:fillRect/>
            </a:stretch>
          </p:blipFill>
          <p:spPr>
            <a:xfrm>
              <a:off x="5650813" y="3031875"/>
              <a:ext cx="3113750" cy="207164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5" name="Shape 265"/>
        <p:cNvGrpSpPr/>
        <p:nvPr/>
      </p:nvGrpSpPr>
      <p:grpSpPr>
        <a:xfrm>
          <a:off x="0" y="0"/>
          <a:ext cx="0" cy="0"/>
          <a:chOff x="0" y="0"/>
          <a:chExt cx="0" cy="0"/>
        </a:xfrm>
      </p:grpSpPr>
      <p:grpSp>
        <p:nvGrpSpPr>
          <p:cNvPr id="266" name="Google Shape;266;p6"/>
          <p:cNvGrpSpPr/>
          <p:nvPr/>
        </p:nvGrpSpPr>
        <p:grpSpPr>
          <a:xfrm>
            <a:off x="752858" y="744469"/>
            <a:ext cx="10674116" cy="5349671"/>
            <a:chOff x="752858" y="744469"/>
            <a:chExt cx="10674116" cy="5349671"/>
          </a:xfrm>
        </p:grpSpPr>
        <p:sp>
          <p:nvSpPr>
            <p:cNvPr id="267" name="Google Shape;267;p6"/>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268" name="Google Shape;268;p6"/>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70" name="Google Shape;270;p6"/>
          <p:cNvSpPr txBox="1"/>
          <p:nvPr>
            <p:ph type="title"/>
          </p:nvPr>
        </p:nvSpPr>
        <p:spPr>
          <a:xfrm>
            <a:off x="5203371" y="4208449"/>
            <a:ext cx="6211956" cy="1526008"/>
          </a:xfrm>
          <a:prstGeom prst="rect">
            <a:avLst/>
          </a:prstGeom>
          <a:noFill/>
          <a:ln>
            <a:noFill/>
          </a:ln>
        </p:spPr>
        <p:txBody>
          <a:bodyPr anchorCtr="0" anchor="b" bIns="45700" lIns="91425" spcFirstLastPara="1" rIns="91425" wrap="square" tIns="45700">
            <a:normAutofit/>
          </a:bodyPr>
          <a:lstStyle/>
          <a:p>
            <a:pPr indent="0" lvl="0" marL="0" rtl="0" algn="l">
              <a:lnSpc>
                <a:spcPct val="89000"/>
              </a:lnSpc>
              <a:spcBef>
                <a:spcPts val="0"/>
              </a:spcBef>
              <a:spcAft>
                <a:spcPts val="0"/>
              </a:spcAft>
              <a:buClr>
                <a:schemeClr val="lt2"/>
              </a:buClr>
              <a:buSzPts val="4800"/>
              <a:buFont typeface="Libre Franklin"/>
              <a:buNone/>
            </a:pPr>
            <a:r>
              <a:rPr lang="en-US" sz="4800" cap="none"/>
              <a:t>SEGMENTATION</a:t>
            </a:r>
            <a:endParaRPr/>
          </a:p>
        </p:txBody>
      </p:sp>
      <p:sp>
        <p:nvSpPr>
          <p:cNvPr id="271" name="Google Shape;271;p6"/>
          <p:cNvSpPr/>
          <p:nvPr/>
        </p:nvSpPr>
        <p:spPr>
          <a:xfrm>
            <a:off x="0" y="340711"/>
            <a:ext cx="4060500" cy="58572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72" name="Google Shape;272;p6"/>
          <p:cNvSpPr/>
          <p:nvPr/>
        </p:nvSpPr>
        <p:spPr>
          <a:xfrm>
            <a:off x="237961" y="577847"/>
            <a:ext cx="3584400" cy="5391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273" name="Google Shape;273;p6"/>
          <p:cNvPicPr preferRelativeResize="0"/>
          <p:nvPr/>
        </p:nvPicPr>
        <p:blipFill rotWithShape="1">
          <a:blip r:embed="rId3">
            <a:alphaModFix/>
          </a:blip>
          <a:srcRect b="0" l="0" r="0" t="0"/>
          <a:stretch/>
        </p:blipFill>
        <p:spPr>
          <a:xfrm>
            <a:off x="323743" y="3699876"/>
            <a:ext cx="3419856" cy="1795424"/>
          </a:xfrm>
          <a:prstGeom prst="rect">
            <a:avLst/>
          </a:prstGeom>
          <a:noFill/>
          <a:ln>
            <a:noFill/>
          </a:ln>
        </p:spPr>
      </p:pic>
      <p:sp>
        <p:nvSpPr>
          <p:cNvPr id="274" name="Google Shape;274;p6"/>
          <p:cNvSpPr/>
          <p:nvPr/>
        </p:nvSpPr>
        <p:spPr>
          <a:xfrm>
            <a:off x="4557304" y="0"/>
            <a:ext cx="3712695" cy="3131604"/>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75" name="Google Shape;275;p6"/>
          <p:cNvSpPr/>
          <p:nvPr/>
        </p:nvSpPr>
        <p:spPr>
          <a:xfrm>
            <a:off x="4795163" y="230778"/>
            <a:ext cx="3236976" cy="26700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碗里有许多鞋&#10;&#10;描述已自动生成" id="276" name="Google Shape;276;p6"/>
          <p:cNvPicPr preferRelativeResize="0"/>
          <p:nvPr/>
        </p:nvPicPr>
        <p:blipFill rotWithShape="1">
          <a:blip r:embed="rId4">
            <a:alphaModFix/>
          </a:blip>
          <a:srcRect b="0" l="0" r="0" t="0"/>
          <a:stretch/>
        </p:blipFill>
        <p:spPr>
          <a:xfrm>
            <a:off x="323153" y="1176060"/>
            <a:ext cx="3419857" cy="1803974"/>
          </a:xfrm>
          <a:prstGeom prst="rect">
            <a:avLst/>
          </a:prstGeom>
          <a:noFill/>
          <a:ln>
            <a:noFill/>
          </a:ln>
        </p:spPr>
      </p:pic>
      <p:sp>
        <p:nvSpPr>
          <p:cNvPr id="277" name="Google Shape;277;p6"/>
          <p:cNvSpPr/>
          <p:nvPr/>
        </p:nvSpPr>
        <p:spPr>
          <a:xfrm>
            <a:off x="8763000" y="660143"/>
            <a:ext cx="3429000" cy="338328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78" name="Google Shape;278;p6"/>
          <p:cNvSpPr/>
          <p:nvPr/>
        </p:nvSpPr>
        <p:spPr>
          <a:xfrm>
            <a:off x="9000744" y="897887"/>
            <a:ext cx="2953512" cy="29077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279" name="Google Shape;279;p6"/>
          <p:cNvPicPr preferRelativeResize="0"/>
          <p:nvPr/>
        </p:nvPicPr>
        <p:blipFill rotWithShape="1">
          <a:blip r:embed="rId5">
            <a:alphaModFix/>
          </a:blip>
          <a:srcRect b="2595" l="0" r="1" t="22413"/>
          <a:stretch/>
        </p:blipFill>
        <p:spPr>
          <a:xfrm>
            <a:off x="5003800" y="340711"/>
            <a:ext cx="2785865" cy="2532326"/>
          </a:xfrm>
          <a:prstGeom prst="rect">
            <a:avLst/>
          </a:prstGeom>
          <a:noFill/>
          <a:ln>
            <a:noFill/>
          </a:ln>
        </p:spPr>
      </p:pic>
      <p:sp>
        <p:nvSpPr>
          <p:cNvPr id="280" name="Google Shape;280;p6"/>
          <p:cNvSpPr/>
          <p:nvPr/>
        </p:nvSpPr>
        <p:spPr>
          <a:xfrm rot="10800000">
            <a:off x="4553373" y="3751045"/>
            <a:ext cx="1609735" cy="216642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4430486" y="6453386"/>
            <a:ext cx="573300" cy="404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282" name="Google Shape;282;p6"/>
          <p:cNvPicPr preferRelativeResize="0"/>
          <p:nvPr/>
        </p:nvPicPr>
        <p:blipFill rotWithShape="1">
          <a:blip r:embed="rId6">
            <a:alphaModFix/>
          </a:blip>
          <a:srcRect b="329" l="0" r="4" t="24227"/>
          <a:stretch/>
        </p:blipFill>
        <p:spPr>
          <a:xfrm>
            <a:off x="9097932" y="1123543"/>
            <a:ext cx="2746251" cy="24963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b122e5e52e_3_0"/>
          <p:cNvPicPr preferRelativeResize="0"/>
          <p:nvPr/>
        </p:nvPicPr>
        <p:blipFill>
          <a:blip r:embed="rId3">
            <a:alphaModFix/>
          </a:blip>
          <a:stretch>
            <a:fillRect/>
          </a:stretch>
        </p:blipFill>
        <p:spPr>
          <a:xfrm>
            <a:off x="6716113" y="3095900"/>
            <a:ext cx="4866425" cy="3136325"/>
          </a:xfrm>
          <a:prstGeom prst="rect">
            <a:avLst/>
          </a:prstGeom>
          <a:noFill/>
          <a:ln>
            <a:noFill/>
          </a:ln>
        </p:spPr>
      </p:pic>
      <p:sp>
        <p:nvSpPr>
          <p:cNvPr id="288" name="Google Shape;288;gb122e5e52e_3_0"/>
          <p:cNvSpPr txBox="1"/>
          <p:nvPr/>
        </p:nvSpPr>
        <p:spPr>
          <a:xfrm>
            <a:off x="893250" y="1461275"/>
            <a:ext cx="2074200" cy="412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2500">
                <a:solidFill>
                  <a:srgbClr val="FFFFFF"/>
                </a:solidFill>
                <a:latin typeface="Libre Franklin"/>
                <a:ea typeface="Libre Franklin"/>
                <a:cs typeface="Libre Franklin"/>
                <a:sym typeface="Libre Franklin"/>
              </a:rPr>
              <a:t>Retail Shoes</a:t>
            </a:r>
            <a:endParaRPr sz="2500">
              <a:solidFill>
                <a:srgbClr val="FFFFFF"/>
              </a:solidFill>
              <a:latin typeface="Libre Franklin"/>
              <a:ea typeface="Libre Franklin"/>
              <a:cs typeface="Libre Franklin"/>
              <a:sym typeface="Libre Franklin"/>
            </a:endParaRPr>
          </a:p>
        </p:txBody>
      </p:sp>
      <p:sp>
        <p:nvSpPr>
          <p:cNvPr id="289" name="Google Shape;289;gb122e5e52e_3_0"/>
          <p:cNvSpPr txBox="1"/>
          <p:nvPr/>
        </p:nvSpPr>
        <p:spPr>
          <a:xfrm>
            <a:off x="6471675" y="1461275"/>
            <a:ext cx="2129400" cy="412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FFFFFF"/>
                </a:solidFill>
                <a:latin typeface="Libre Franklin"/>
                <a:ea typeface="Libre Franklin"/>
                <a:cs typeface="Libre Franklin"/>
                <a:sym typeface="Libre Franklin"/>
              </a:rPr>
              <a:t>User </a:t>
            </a:r>
            <a:r>
              <a:rPr lang="en-US" sz="2500">
                <a:solidFill>
                  <a:srgbClr val="FFFFFF"/>
                </a:solidFill>
                <a:latin typeface="Libre Franklin"/>
                <a:ea typeface="Libre Franklin"/>
                <a:cs typeface="Libre Franklin"/>
                <a:sym typeface="Libre Franklin"/>
              </a:rPr>
              <a:t>Shoes</a:t>
            </a:r>
            <a:endParaRPr sz="2500">
              <a:solidFill>
                <a:srgbClr val="FFFFFF"/>
              </a:solidFill>
              <a:latin typeface="Libre Franklin"/>
              <a:ea typeface="Libre Franklin"/>
              <a:cs typeface="Libre Franklin"/>
              <a:sym typeface="Libre Franklin"/>
            </a:endParaRPr>
          </a:p>
        </p:txBody>
      </p:sp>
      <p:cxnSp>
        <p:nvCxnSpPr>
          <p:cNvPr id="290" name="Google Shape;290;gb122e5e52e_3_0"/>
          <p:cNvCxnSpPr/>
          <p:nvPr/>
        </p:nvCxnSpPr>
        <p:spPr>
          <a:xfrm>
            <a:off x="6024025" y="1138725"/>
            <a:ext cx="8400" cy="5397000"/>
          </a:xfrm>
          <a:prstGeom prst="straightConnector1">
            <a:avLst/>
          </a:prstGeom>
          <a:noFill/>
          <a:ln cap="flat" cmpd="sng" w="76200">
            <a:solidFill>
              <a:srgbClr val="FFFFFF"/>
            </a:solidFill>
            <a:prstDash val="solid"/>
            <a:round/>
            <a:headEnd len="med" w="med" type="none"/>
            <a:tailEnd len="med" w="med" type="none"/>
          </a:ln>
        </p:spPr>
      </p:cxnSp>
      <p:sp>
        <p:nvSpPr>
          <p:cNvPr id="291" name="Google Shape;291;gb122e5e52e_3_0"/>
          <p:cNvSpPr txBox="1"/>
          <p:nvPr/>
        </p:nvSpPr>
        <p:spPr>
          <a:xfrm>
            <a:off x="1064675" y="1954800"/>
            <a:ext cx="3228000" cy="433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ibre Franklin"/>
              <a:buChar char="●"/>
            </a:pPr>
            <a:r>
              <a:rPr lang="en-US" sz="2000">
                <a:solidFill>
                  <a:srgbClr val="FFFFFF"/>
                </a:solidFill>
                <a:latin typeface="Libre Franklin"/>
                <a:ea typeface="Libre Franklin"/>
                <a:cs typeface="Libre Franklin"/>
                <a:sym typeface="Libre Franklin"/>
              </a:rPr>
              <a:t>Range Map Operation</a:t>
            </a:r>
            <a:endParaRPr sz="2000">
              <a:solidFill>
                <a:srgbClr val="FFFFFF"/>
              </a:solidFill>
              <a:latin typeface="Libre Franklin"/>
              <a:ea typeface="Libre Franklin"/>
              <a:cs typeface="Libre Franklin"/>
              <a:sym typeface="Libre Franklin"/>
            </a:endParaRPr>
          </a:p>
        </p:txBody>
      </p:sp>
      <p:sp>
        <p:nvSpPr>
          <p:cNvPr id="292" name="Google Shape;292;gb122e5e52e_3_0"/>
          <p:cNvSpPr txBox="1"/>
          <p:nvPr/>
        </p:nvSpPr>
        <p:spPr>
          <a:xfrm>
            <a:off x="6471675" y="1954788"/>
            <a:ext cx="3228000" cy="433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ibre Franklin"/>
              <a:buChar char="●"/>
            </a:pPr>
            <a:r>
              <a:rPr lang="en-US" sz="2000">
                <a:solidFill>
                  <a:srgbClr val="FFFFFF"/>
                </a:solidFill>
                <a:latin typeface="Libre Franklin"/>
                <a:ea typeface="Libre Franklin"/>
                <a:cs typeface="Libre Franklin"/>
                <a:sym typeface="Libre Franklin"/>
              </a:rPr>
              <a:t>Ford &amp; Fulkerson</a:t>
            </a:r>
            <a:endParaRPr sz="2000">
              <a:solidFill>
                <a:srgbClr val="FFFFFF"/>
              </a:solidFill>
              <a:latin typeface="Libre Franklin"/>
              <a:ea typeface="Libre Franklin"/>
              <a:cs typeface="Libre Franklin"/>
              <a:sym typeface="Libre Franklin"/>
            </a:endParaRPr>
          </a:p>
        </p:txBody>
      </p:sp>
      <p:sp>
        <p:nvSpPr>
          <p:cNvPr id="293" name="Google Shape;293;gb122e5e52e_3_0"/>
          <p:cNvSpPr txBox="1"/>
          <p:nvPr>
            <p:ph type="title"/>
          </p:nvPr>
        </p:nvSpPr>
        <p:spPr>
          <a:xfrm>
            <a:off x="1064675" y="203200"/>
            <a:ext cx="9601200" cy="82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Segmentation: Retail and User</a:t>
            </a:r>
            <a:endParaRPr/>
          </a:p>
        </p:txBody>
      </p:sp>
      <p:pic>
        <p:nvPicPr>
          <p:cNvPr id="294" name="Google Shape;294;gb122e5e52e_3_0"/>
          <p:cNvPicPr preferRelativeResize="0"/>
          <p:nvPr/>
        </p:nvPicPr>
        <p:blipFill>
          <a:blip r:embed="rId4">
            <a:alphaModFix/>
          </a:blip>
          <a:stretch>
            <a:fillRect/>
          </a:stretch>
        </p:blipFill>
        <p:spPr>
          <a:xfrm>
            <a:off x="1951550" y="2792400"/>
            <a:ext cx="2724150" cy="3743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b122e5e52e_2_18"/>
          <p:cNvSpPr txBox="1"/>
          <p:nvPr>
            <p:ph type="title"/>
          </p:nvPr>
        </p:nvSpPr>
        <p:spPr>
          <a:xfrm>
            <a:off x="1371600" y="404275"/>
            <a:ext cx="10719900" cy="78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Segmentation Retail Pipeline (Grab Cut)</a:t>
            </a:r>
            <a:endParaRPr/>
          </a:p>
        </p:txBody>
      </p:sp>
      <p:pic>
        <p:nvPicPr>
          <p:cNvPr id="300" name="Google Shape;300;gb122e5e52e_2_18"/>
          <p:cNvPicPr preferRelativeResize="0"/>
          <p:nvPr/>
        </p:nvPicPr>
        <p:blipFill>
          <a:blip r:embed="rId3">
            <a:alphaModFix/>
          </a:blip>
          <a:stretch>
            <a:fillRect/>
          </a:stretch>
        </p:blipFill>
        <p:spPr>
          <a:xfrm>
            <a:off x="1371600" y="1417125"/>
            <a:ext cx="3324225" cy="1762125"/>
          </a:xfrm>
          <a:prstGeom prst="rect">
            <a:avLst/>
          </a:prstGeom>
          <a:noFill/>
          <a:ln>
            <a:noFill/>
          </a:ln>
        </p:spPr>
      </p:pic>
      <p:pic>
        <p:nvPicPr>
          <p:cNvPr id="301" name="Google Shape;301;gb122e5e52e_2_18"/>
          <p:cNvPicPr preferRelativeResize="0"/>
          <p:nvPr/>
        </p:nvPicPr>
        <p:blipFill>
          <a:blip r:embed="rId4">
            <a:alphaModFix/>
          </a:blip>
          <a:stretch>
            <a:fillRect/>
          </a:stretch>
        </p:blipFill>
        <p:spPr>
          <a:xfrm>
            <a:off x="1371600" y="3179250"/>
            <a:ext cx="3324225" cy="1762125"/>
          </a:xfrm>
          <a:prstGeom prst="rect">
            <a:avLst/>
          </a:prstGeom>
          <a:noFill/>
          <a:ln>
            <a:noFill/>
          </a:ln>
        </p:spPr>
      </p:pic>
      <p:pic>
        <p:nvPicPr>
          <p:cNvPr id="302" name="Google Shape;302;gb122e5e52e_2_18"/>
          <p:cNvPicPr preferRelativeResize="0"/>
          <p:nvPr/>
        </p:nvPicPr>
        <p:blipFill>
          <a:blip r:embed="rId5">
            <a:alphaModFix/>
          </a:blip>
          <a:stretch>
            <a:fillRect/>
          </a:stretch>
        </p:blipFill>
        <p:spPr>
          <a:xfrm>
            <a:off x="1371600" y="4986338"/>
            <a:ext cx="3324225" cy="1762125"/>
          </a:xfrm>
          <a:prstGeom prst="rect">
            <a:avLst/>
          </a:prstGeom>
          <a:noFill/>
          <a:ln>
            <a:noFill/>
          </a:ln>
        </p:spPr>
      </p:pic>
      <p:sp>
        <p:nvSpPr>
          <p:cNvPr id="303" name="Google Shape;303;gb122e5e52e_2_18"/>
          <p:cNvSpPr txBox="1"/>
          <p:nvPr>
            <p:ph idx="1" type="body"/>
          </p:nvPr>
        </p:nvSpPr>
        <p:spPr>
          <a:xfrm>
            <a:off x="4952975" y="1907850"/>
            <a:ext cx="3841800" cy="603900"/>
          </a:xfrm>
          <a:prstGeom prst="rect">
            <a:avLst/>
          </a:prstGeom>
        </p:spPr>
        <p:txBody>
          <a:bodyPr anchorCtr="0" anchor="t" bIns="45700" lIns="91425" spcFirstLastPara="1" rIns="91425" wrap="square" tIns="45700">
            <a:noAutofit/>
          </a:bodyPr>
          <a:lstStyle/>
          <a:p>
            <a:pPr indent="0" lvl="0" marL="0" rtl="0" algn="l">
              <a:spcBef>
                <a:spcPts val="1000"/>
              </a:spcBef>
              <a:spcAft>
                <a:spcPts val="200"/>
              </a:spcAft>
              <a:buNone/>
            </a:pPr>
            <a:r>
              <a:rPr lang="en-US"/>
              <a:t>1. </a:t>
            </a:r>
            <a:r>
              <a:rPr lang="en-US"/>
              <a:t>Find SIFT features</a:t>
            </a:r>
            <a:endParaRPr/>
          </a:p>
        </p:txBody>
      </p:sp>
      <p:sp>
        <p:nvSpPr>
          <p:cNvPr id="304" name="Google Shape;304;gb122e5e52e_2_18"/>
          <p:cNvSpPr txBox="1"/>
          <p:nvPr>
            <p:ph idx="1" type="body"/>
          </p:nvPr>
        </p:nvSpPr>
        <p:spPr>
          <a:xfrm>
            <a:off x="4952975" y="3370175"/>
            <a:ext cx="3841800" cy="1227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2. Find convex polygon enclosing the feature points</a:t>
            </a:r>
            <a:endParaRPr/>
          </a:p>
          <a:p>
            <a:pPr indent="0" lvl="0" marL="0" rtl="0" algn="l">
              <a:spcBef>
                <a:spcPts val="1000"/>
              </a:spcBef>
              <a:spcAft>
                <a:spcPts val="200"/>
              </a:spcAft>
              <a:buNone/>
            </a:pPr>
            <a:r>
              <a:t/>
            </a:r>
            <a:endParaRPr/>
          </a:p>
        </p:txBody>
      </p:sp>
      <p:sp>
        <p:nvSpPr>
          <p:cNvPr id="305" name="Google Shape;305;gb122e5e52e_2_18"/>
          <p:cNvSpPr txBox="1"/>
          <p:nvPr>
            <p:ph idx="1" type="body"/>
          </p:nvPr>
        </p:nvSpPr>
        <p:spPr>
          <a:xfrm>
            <a:off x="4952975" y="5177250"/>
            <a:ext cx="3841800" cy="1227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3. Using the convex polygon as a mask of probable foreground, run grab cut to segment.</a:t>
            </a:r>
            <a:endParaRPr/>
          </a:p>
          <a:p>
            <a:pPr indent="0" lvl="0" marL="0" rtl="0" algn="l">
              <a:spcBef>
                <a:spcPts val="1000"/>
              </a:spcBef>
              <a:spcAft>
                <a:spcPts val="200"/>
              </a:spcAft>
              <a:buNone/>
            </a:pPr>
            <a:r>
              <a:t/>
            </a:r>
            <a:endParaRPr/>
          </a:p>
        </p:txBody>
      </p:sp>
      <p:pic>
        <p:nvPicPr>
          <p:cNvPr id="306" name="Google Shape;306;gb122e5e52e_2_18"/>
          <p:cNvPicPr preferRelativeResize="0"/>
          <p:nvPr/>
        </p:nvPicPr>
        <p:blipFill>
          <a:blip r:embed="rId6">
            <a:alphaModFix/>
          </a:blip>
          <a:stretch>
            <a:fillRect/>
          </a:stretch>
        </p:blipFill>
        <p:spPr>
          <a:xfrm>
            <a:off x="9245675" y="1417125"/>
            <a:ext cx="2364775" cy="1762125"/>
          </a:xfrm>
          <a:prstGeom prst="rect">
            <a:avLst/>
          </a:prstGeom>
          <a:noFill/>
          <a:ln>
            <a:noFill/>
          </a:ln>
        </p:spPr>
      </p:pic>
      <p:pic>
        <p:nvPicPr>
          <p:cNvPr id="307" name="Google Shape;307;gb122e5e52e_2_18"/>
          <p:cNvPicPr preferRelativeResize="0"/>
          <p:nvPr/>
        </p:nvPicPr>
        <p:blipFill>
          <a:blip r:embed="rId7">
            <a:alphaModFix/>
          </a:blip>
          <a:stretch>
            <a:fillRect/>
          </a:stretch>
        </p:blipFill>
        <p:spPr>
          <a:xfrm>
            <a:off x="9245675" y="3179238"/>
            <a:ext cx="2364775" cy="1762139"/>
          </a:xfrm>
          <a:prstGeom prst="rect">
            <a:avLst/>
          </a:prstGeom>
          <a:noFill/>
          <a:ln>
            <a:noFill/>
          </a:ln>
        </p:spPr>
      </p:pic>
      <p:pic>
        <p:nvPicPr>
          <p:cNvPr id="308" name="Google Shape;308;gb122e5e52e_2_18"/>
          <p:cNvPicPr preferRelativeResize="0"/>
          <p:nvPr/>
        </p:nvPicPr>
        <p:blipFill>
          <a:blip r:embed="rId8">
            <a:alphaModFix/>
          </a:blip>
          <a:stretch>
            <a:fillRect/>
          </a:stretch>
        </p:blipFill>
        <p:spPr>
          <a:xfrm>
            <a:off x="9245688" y="4910135"/>
            <a:ext cx="2364757" cy="176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剪切">
  <a:themeElements>
    <a:clrScheme name="剪切">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剪切">
  <a:themeElements>
    <a:clrScheme name="剪切">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剪切">
  <a:themeElements>
    <a:clrScheme name="剪切">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2020-12-13T05:57:44Z</dcterms:created>
  <dc:creator>Wang, Shuoqi</dc:creator>
</cp:coreProperties>
</file>